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75" r:id="rId1"/>
  </p:sldMasterIdLst>
  <p:sldIdLst>
    <p:sldId id="256" r:id="rId2"/>
    <p:sldId id="257" r:id="rId3"/>
    <p:sldId id="258" r:id="rId4"/>
    <p:sldId id="259" r:id="rId5"/>
    <p:sldId id="260" r:id="rId6"/>
    <p:sldId id="268" r:id="rId7"/>
    <p:sldId id="261" r:id="rId8"/>
    <p:sldId id="262" r:id="rId9"/>
    <p:sldId id="263" r:id="rId10"/>
    <p:sldId id="264" r:id="rId11"/>
    <p:sldId id="265" r:id="rId12"/>
    <p:sldId id="266" r:id="rId13"/>
    <p:sldId id="267"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1" d="100"/>
          <a:sy n="111" d="100"/>
        </p:scale>
        <p:origin x="534" y="10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0957D2-EE35-4743-9F83-855A253FDCD5}" type="datetimeFigureOut">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342B95-F672-464F-9A40-3AD7DBD4DB54}" type="slidenum">
              <a:rPr lang="en-US" smtClean="0"/>
              <a:t>‹#›</a:t>
            </a:fld>
            <a:endParaRPr lang="en-US"/>
          </a:p>
        </p:txBody>
      </p:sp>
    </p:spTree>
    <p:extLst>
      <p:ext uri="{BB962C8B-B14F-4D97-AF65-F5344CB8AC3E}">
        <p14:creationId xmlns:p14="http://schemas.microsoft.com/office/powerpoint/2010/main" val="1993758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0957D2-EE35-4743-9F83-855A253FDCD5}" type="datetimeFigureOut">
              <a:rPr lang="en-US" smtClean="0"/>
              <a:t>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342B95-F672-464F-9A40-3AD7DBD4DB54}" type="slidenum">
              <a:rPr lang="en-US" smtClean="0"/>
              <a:t>‹#›</a:t>
            </a:fld>
            <a:endParaRPr lang="en-US"/>
          </a:p>
        </p:txBody>
      </p:sp>
    </p:spTree>
    <p:extLst>
      <p:ext uri="{BB962C8B-B14F-4D97-AF65-F5344CB8AC3E}">
        <p14:creationId xmlns:p14="http://schemas.microsoft.com/office/powerpoint/2010/main" val="2147391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0957D2-EE35-4743-9F83-855A253FDCD5}" type="datetimeFigureOut">
              <a:rPr lang="en-US" smtClean="0"/>
              <a:t>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342B95-F672-464F-9A40-3AD7DBD4DB54}" type="slidenum">
              <a:rPr lang="en-US" smtClean="0"/>
              <a:t>‹#›</a:t>
            </a:fld>
            <a:endParaRPr lang="en-US"/>
          </a:p>
        </p:txBody>
      </p:sp>
    </p:spTree>
    <p:extLst>
      <p:ext uri="{BB962C8B-B14F-4D97-AF65-F5344CB8AC3E}">
        <p14:creationId xmlns:p14="http://schemas.microsoft.com/office/powerpoint/2010/main" val="20320675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0957D2-EE35-4743-9F83-855A253FDCD5}" type="datetimeFigureOut">
              <a:rPr lang="en-US" smtClean="0"/>
              <a:t>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342B95-F672-464F-9A40-3AD7DBD4DB54}"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13465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0957D2-EE35-4743-9F83-855A253FDCD5}" type="datetimeFigureOut">
              <a:rPr lang="en-US" smtClean="0"/>
              <a:t>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342B95-F672-464F-9A40-3AD7DBD4DB54}" type="slidenum">
              <a:rPr lang="en-US" smtClean="0"/>
              <a:t>‹#›</a:t>
            </a:fld>
            <a:endParaRPr lang="en-US"/>
          </a:p>
        </p:txBody>
      </p:sp>
    </p:spTree>
    <p:extLst>
      <p:ext uri="{BB962C8B-B14F-4D97-AF65-F5344CB8AC3E}">
        <p14:creationId xmlns:p14="http://schemas.microsoft.com/office/powerpoint/2010/main" val="3210549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A0957D2-EE35-4743-9F83-855A253FDCD5}" type="datetimeFigureOut">
              <a:rPr lang="en-US" smtClean="0"/>
              <a:t>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342B95-F672-464F-9A40-3AD7DBD4DB54}" type="slidenum">
              <a:rPr lang="en-US" smtClean="0"/>
              <a:t>‹#›</a:t>
            </a:fld>
            <a:endParaRPr lang="en-US"/>
          </a:p>
        </p:txBody>
      </p:sp>
    </p:spTree>
    <p:extLst>
      <p:ext uri="{BB962C8B-B14F-4D97-AF65-F5344CB8AC3E}">
        <p14:creationId xmlns:p14="http://schemas.microsoft.com/office/powerpoint/2010/main" val="3643865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A0957D2-EE35-4743-9F83-855A253FDCD5}" type="datetimeFigureOut">
              <a:rPr lang="en-US" smtClean="0"/>
              <a:t>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342B95-F672-464F-9A40-3AD7DBD4DB54}" type="slidenum">
              <a:rPr lang="en-US" smtClean="0"/>
              <a:t>‹#›</a:t>
            </a:fld>
            <a:endParaRPr lang="en-US"/>
          </a:p>
        </p:txBody>
      </p:sp>
    </p:spTree>
    <p:extLst>
      <p:ext uri="{BB962C8B-B14F-4D97-AF65-F5344CB8AC3E}">
        <p14:creationId xmlns:p14="http://schemas.microsoft.com/office/powerpoint/2010/main" val="19452764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0957D2-EE35-4743-9F83-855A253FDCD5}" type="datetimeFigureOut">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342B95-F672-464F-9A40-3AD7DBD4DB54}" type="slidenum">
              <a:rPr lang="en-US" smtClean="0"/>
              <a:t>‹#›</a:t>
            </a:fld>
            <a:endParaRPr lang="en-US"/>
          </a:p>
        </p:txBody>
      </p:sp>
    </p:spTree>
    <p:extLst>
      <p:ext uri="{BB962C8B-B14F-4D97-AF65-F5344CB8AC3E}">
        <p14:creationId xmlns:p14="http://schemas.microsoft.com/office/powerpoint/2010/main" val="20096159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0957D2-EE35-4743-9F83-855A253FDCD5}" type="datetimeFigureOut">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342B95-F672-464F-9A40-3AD7DBD4DB54}" type="slidenum">
              <a:rPr lang="en-US" smtClean="0"/>
              <a:t>‹#›</a:t>
            </a:fld>
            <a:endParaRPr lang="en-US"/>
          </a:p>
        </p:txBody>
      </p:sp>
    </p:spTree>
    <p:extLst>
      <p:ext uri="{BB962C8B-B14F-4D97-AF65-F5344CB8AC3E}">
        <p14:creationId xmlns:p14="http://schemas.microsoft.com/office/powerpoint/2010/main" val="846878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0957D2-EE35-4743-9F83-855A253FDCD5}" type="datetimeFigureOut">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342B95-F672-464F-9A40-3AD7DBD4DB54}" type="slidenum">
              <a:rPr lang="en-US" smtClean="0"/>
              <a:t>‹#›</a:t>
            </a:fld>
            <a:endParaRPr lang="en-US"/>
          </a:p>
        </p:txBody>
      </p:sp>
    </p:spTree>
    <p:extLst>
      <p:ext uri="{BB962C8B-B14F-4D97-AF65-F5344CB8AC3E}">
        <p14:creationId xmlns:p14="http://schemas.microsoft.com/office/powerpoint/2010/main" val="3253583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0957D2-EE35-4743-9F83-855A253FDCD5}" type="datetimeFigureOut">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342B95-F672-464F-9A40-3AD7DBD4DB54}" type="slidenum">
              <a:rPr lang="en-US" smtClean="0"/>
              <a:t>‹#›</a:t>
            </a:fld>
            <a:endParaRPr lang="en-US"/>
          </a:p>
        </p:txBody>
      </p:sp>
    </p:spTree>
    <p:extLst>
      <p:ext uri="{BB962C8B-B14F-4D97-AF65-F5344CB8AC3E}">
        <p14:creationId xmlns:p14="http://schemas.microsoft.com/office/powerpoint/2010/main" val="1813998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0957D2-EE35-4743-9F83-855A253FDCD5}" type="datetimeFigureOut">
              <a:rPr lang="en-US" smtClean="0"/>
              <a:t>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342B95-F672-464F-9A40-3AD7DBD4DB54}" type="slidenum">
              <a:rPr lang="en-US" smtClean="0"/>
              <a:t>‹#›</a:t>
            </a:fld>
            <a:endParaRPr lang="en-US"/>
          </a:p>
        </p:txBody>
      </p:sp>
    </p:spTree>
    <p:extLst>
      <p:ext uri="{BB962C8B-B14F-4D97-AF65-F5344CB8AC3E}">
        <p14:creationId xmlns:p14="http://schemas.microsoft.com/office/powerpoint/2010/main" val="2967226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0957D2-EE35-4743-9F83-855A253FDCD5}" type="datetimeFigureOut">
              <a:rPr lang="en-US" smtClean="0"/>
              <a:t>11/1/2021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342B95-F672-464F-9A40-3AD7DBD4DB54}" type="slidenum">
              <a:rPr lang="en-US" smtClean="0"/>
              <a:t>‹#›</a:t>
            </a:fld>
            <a:endParaRPr lang="en-US"/>
          </a:p>
        </p:txBody>
      </p:sp>
    </p:spTree>
    <p:extLst>
      <p:ext uri="{BB962C8B-B14F-4D97-AF65-F5344CB8AC3E}">
        <p14:creationId xmlns:p14="http://schemas.microsoft.com/office/powerpoint/2010/main" val="3428686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0957D2-EE35-4743-9F83-855A253FDCD5}" type="datetimeFigureOut">
              <a:rPr lang="en-US" smtClean="0"/>
              <a:t>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342B95-F672-464F-9A40-3AD7DBD4DB54}" type="slidenum">
              <a:rPr lang="en-US" smtClean="0"/>
              <a:t>‹#›</a:t>
            </a:fld>
            <a:endParaRPr lang="en-US"/>
          </a:p>
        </p:txBody>
      </p:sp>
    </p:spTree>
    <p:extLst>
      <p:ext uri="{BB962C8B-B14F-4D97-AF65-F5344CB8AC3E}">
        <p14:creationId xmlns:p14="http://schemas.microsoft.com/office/powerpoint/2010/main" val="1340726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A0957D2-EE35-4743-9F83-855A253FDCD5}" type="datetimeFigureOut">
              <a:rPr lang="en-US" smtClean="0"/>
              <a:t>11/1/2021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342B95-F672-464F-9A40-3AD7DBD4DB54}" type="slidenum">
              <a:rPr lang="en-US" smtClean="0"/>
              <a:t>‹#›</a:t>
            </a:fld>
            <a:endParaRPr lang="en-US"/>
          </a:p>
        </p:txBody>
      </p:sp>
    </p:spTree>
    <p:extLst>
      <p:ext uri="{BB962C8B-B14F-4D97-AF65-F5344CB8AC3E}">
        <p14:creationId xmlns:p14="http://schemas.microsoft.com/office/powerpoint/2010/main" val="2866857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0957D2-EE35-4743-9F83-855A253FDCD5}" type="datetimeFigureOut">
              <a:rPr lang="en-US" smtClean="0"/>
              <a:t>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342B95-F672-464F-9A40-3AD7DBD4DB54}" type="slidenum">
              <a:rPr lang="en-US" smtClean="0"/>
              <a:t>‹#›</a:t>
            </a:fld>
            <a:endParaRPr lang="en-US"/>
          </a:p>
        </p:txBody>
      </p:sp>
    </p:spTree>
    <p:extLst>
      <p:ext uri="{BB962C8B-B14F-4D97-AF65-F5344CB8AC3E}">
        <p14:creationId xmlns:p14="http://schemas.microsoft.com/office/powerpoint/2010/main" val="1752688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0957D2-EE35-4743-9F83-855A253FDCD5}" type="datetimeFigureOut">
              <a:rPr lang="en-US" smtClean="0"/>
              <a:t>11/1/2021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B342B95-F672-464F-9A40-3AD7DBD4DB54}" type="slidenum">
              <a:rPr lang="en-US" smtClean="0"/>
              <a:t>‹#›</a:t>
            </a:fld>
            <a:endParaRPr lang="en-US"/>
          </a:p>
        </p:txBody>
      </p:sp>
    </p:spTree>
    <p:extLst>
      <p:ext uri="{BB962C8B-B14F-4D97-AF65-F5344CB8AC3E}">
        <p14:creationId xmlns:p14="http://schemas.microsoft.com/office/powerpoint/2010/main" val="2594775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A0957D2-EE35-4743-9F83-855A253FDCD5}" type="datetimeFigureOut">
              <a:rPr lang="en-US" smtClean="0"/>
              <a:t>11/1/2021</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1B342B95-F672-464F-9A40-3AD7DBD4DB54}" type="slidenum">
              <a:rPr lang="en-US" smtClean="0"/>
              <a:t>‹#›</a:t>
            </a:fld>
            <a:endParaRPr lang="en-US"/>
          </a:p>
        </p:txBody>
      </p:sp>
    </p:spTree>
    <p:extLst>
      <p:ext uri="{BB962C8B-B14F-4D97-AF65-F5344CB8AC3E}">
        <p14:creationId xmlns:p14="http://schemas.microsoft.com/office/powerpoint/2010/main" val="353018004"/>
      </p:ext>
    </p:extLst>
  </p:cSld>
  <p:clrMap bg1="lt1" tx1="dk1" bg2="lt2" tx2="dk2" accent1="accent1" accent2="accent2" accent3="accent3" accent4="accent4" accent5="accent5" accent6="accent6" hlink="hlink" folHlink="folHlink"/>
  <p:sldLayoutIdLst>
    <p:sldLayoutId id="2147484376" r:id="rId1"/>
    <p:sldLayoutId id="2147484377" r:id="rId2"/>
    <p:sldLayoutId id="2147484378" r:id="rId3"/>
    <p:sldLayoutId id="2147484379" r:id="rId4"/>
    <p:sldLayoutId id="2147484380" r:id="rId5"/>
    <p:sldLayoutId id="2147484381" r:id="rId6"/>
    <p:sldLayoutId id="2147484382" r:id="rId7"/>
    <p:sldLayoutId id="2147484383" r:id="rId8"/>
    <p:sldLayoutId id="2147484384" r:id="rId9"/>
    <p:sldLayoutId id="2147484385" r:id="rId10"/>
    <p:sldLayoutId id="2147484386" r:id="rId11"/>
    <p:sldLayoutId id="2147484387" r:id="rId12"/>
    <p:sldLayoutId id="2147484388" r:id="rId13"/>
    <p:sldLayoutId id="2147484389" r:id="rId14"/>
    <p:sldLayoutId id="2147484390" r:id="rId15"/>
    <p:sldLayoutId id="2147484391" r:id="rId16"/>
    <p:sldLayoutId id="2147484392"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07570" y="124295"/>
            <a:ext cx="11646132" cy="1297840"/>
            <a:chOff x="7234881" y="323142"/>
            <a:chExt cx="5462053" cy="924821"/>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4881" y="323142"/>
              <a:ext cx="1360325" cy="924821"/>
            </a:xfrm>
            <a:prstGeom prst="rect">
              <a:avLst/>
            </a:prstGeom>
          </p:spPr>
        </p:pic>
        <p:sp>
          <p:nvSpPr>
            <p:cNvPr id="5" name="TextBox 19"/>
            <p:cNvSpPr txBox="1"/>
            <p:nvPr/>
          </p:nvSpPr>
          <p:spPr>
            <a:xfrm>
              <a:off x="8385636" y="353083"/>
              <a:ext cx="4311298" cy="37283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solidFill>
                  <a:latin typeface="Times New Roman" panose="02020603050405020304" pitchFamily="18" charset="0"/>
                  <a:cs typeface="Times New Roman" panose="02020603050405020304" pitchFamily="18" charset="0"/>
                </a:rPr>
                <a:t>FPT ACADEMY INTERNATIONAL</a:t>
              </a:r>
              <a:br>
                <a:rPr lang="en-US" b="1" dirty="0">
                  <a:solidFill>
                    <a:schemeClr val="tx1"/>
                  </a:solidFill>
                  <a:latin typeface="Times New Roman" panose="02020603050405020304" pitchFamily="18" charset="0"/>
                  <a:cs typeface="Times New Roman" panose="02020603050405020304" pitchFamily="18" charset="0"/>
                </a:rPr>
              </a:br>
              <a:r>
                <a:rPr lang="en-US" b="1" dirty="0">
                  <a:solidFill>
                    <a:schemeClr val="tx1"/>
                  </a:solidFill>
                  <a:latin typeface="Times New Roman" panose="02020603050405020304" pitchFamily="18" charset="0"/>
                  <a:cs typeface="Times New Roman" panose="02020603050405020304" pitchFamily="18" charset="0"/>
                </a:rPr>
                <a:t>FPT-APTECH COMPUTER EDUCATION</a:t>
              </a:r>
            </a:p>
          </p:txBody>
        </p:sp>
      </p:grpSp>
      <p:sp>
        <p:nvSpPr>
          <p:cNvPr id="7" name="Google Shape;46;p11"/>
          <p:cNvSpPr txBox="1">
            <a:spLocks noGrp="1"/>
          </p:cNvSpPr>
          <p:nvPr/>
        </p:nvSpPr>
        <p:spPr>
          <a:xfrm>
            <a:off x="5150187" y="990232"/>
            <a:ext cx="2718026" cy="419260"/>
          </a:xfrm>
          <a:prstGeom prst="rect">
            <a:avLst/>
          </a:prstGeom>
          <a:noFill/>
          <a:ln>
            <a:noFill/>
          </a:ln>
          <a:effectLst>
            <a:outerShdw blurRad="28575" dist="9525" dir="5400000" algn="bl" rotWithShape="0">
              <a:schemeClr val="dk1">
                <a:alpha val="4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1pPr>
            <a:lvl2pPr marR="0" lvl="1"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2pPr>
            <a:lvl3pPr marR="0" lvl="2"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3pPr>
            <a:lvl4pPr marR="0" lvl="3"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4pPr>
            <a:lvl5pPr marR="0" lvl="4"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5pPr>
            <a:lvl6pPr marR="0" lvl="5"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6pPr>
            <a:lvl7pPr marR="0" lvl="6"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7pPr>
            <a:lvl8pPr marR="0" lvl="7"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8pPr>
            <a:lvl9pPr marR="0" lvl="8"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9pPr>
          </a:lstStyle>
          <a:p>
            <a:pPr marL="0" lvl="0" indent="0" algn="l" rtl="0">
              <a:spcBef>
                <a:spcPts val="0"/>
              </a:spcBef>
              <a:spcAft>
                <a:spcPts val="0"/>
              </a:spcAft>
              <a:buNone/>
            </a:pPr>
            <a:r>
              <a:rPr lang="en-US" sz="2400" dirty="0" err="1">
                <a:solidFill>
                  <a:srgbClr val="FF0000"/>
                </a:solidFill>
              </a:rPr>
              <a:t>eProject</a:t>
            </a:r>
            <a:r>
              <a:rPr lang="en-US" sz="2400" dirty="0">
                <a:solidFill>
                  <a:srgbClr val="FF0000"/>
                </a:solidFill>
              </a:rPr>
              <a:t> group 04</a:t>
            </a:r>
            <a:endParaRPr sz="2400" dirty="0">
              <a:solidFill>
                <a:srgbClr val="FF0000"/>
              </a:solidFill>
            </a:endParaRPr>
          </a:p>
        </p:txBody>
      </p:sp>
      <p:sp>
        <p:nvSpPr>
          <p:cNvPr id="11" name="TextBox 10"/>
          <p:cNvSpPr txBox="1"/>
          <p:nvPr/>
        </p:nvSpPr>
        <p:spPr>
          <a:xfrm>
            <a:off x="3719989" y="1431003"/>
            <a:ext cx="5270419" cy="1138773"/>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pPr algn="ctr"/>
            <a:r>
              <a:rPr lang="en-US" sz="2400" dirty="0">
                <a:ln w="22225">
                  <a:solidFill>
                    <a:srgbClr val="FF0000"/>
                  </a:solidFill>
                  <a:prstDash val="solid"/>
                </a:ln>
                <a:solidFill>
                  <a:srgbClr val="FF0000"/>
                </a:solidFill>
                <a:latin typeface="Arial" panose="020B0604020202020204" pitchFamily="34" charset="0"/>
                <a:cs typeface="Arial" panose="020B0604020202020204" pitchFamily="34" charset="0"/>
              </a:rPr>
              <a:t>WEBSITE</a:t>
            </a:r>
            <a:r>
              <a:rPr lang="en-US" sz="3200" dirty="0">
                <a:ln w="22225">
                  <a:solidFill>
                    <a:srgbClr val="FF0000"/>
                  </a:solidFill>
                  <a:prstDash val="solid"/>
                </a:ln>
                <a:solidFill>
                  <a:srgbClr val="FF0000"/>
                </a:solidFill>
                <a:latin typeface="Arial" panose="020B0604020202020204" pitchFamily="34" charset="0"/>
                <a:cs typeface="Arial" panose="020B0604020202020204" pitchFamily="34" charset="0"/>
              </a:rPr>
              <a:t>  </a:t>
            </a:r>
          </a:p>
          <a:p>
            <a:pPr algn="ctr"/>
            <a:r>
              <a:rPr lang="en-US" sz="3600" dirty="0">
                <a:ln w="22225">
                  <a:solidFill>
                    <a:srgbClr val="FF0000"/>
                  </a:solidFill>
                  <a:prstDash val="solid"/>
                </a:ln>
                <a:solidFill>
                  <a:srgbClr val="FF0000"/>
                </a:solidFill>
                <a:latin typeface="Arial" panose="020B0604020202020204" pitchFamily="34" charset="0"/>
                <a:cs typeface="Arial" panose="020B0604020202020204" pitchFamily="34" charset="0"/>
              </a:rPr>
              <a:t>FSM - Prominent</a:t>
            </a:r>
          </a:p>
        </p:txBody>
      </p:sp>
      <p:sp>
        <p:nvSpPr>
          <p:cNvPr id="13" name="Rectangle 12"/>
          <p:cNvSpPr/>
          <p:nvPr/>
        </p:nvSpPr>
        <p:spPr>
          <a:xfrm>
            <a:off x="3995243" y="2671842"/>
            <a:ext cx="4263090" cy="456535"/>
          </a:xfrm>
          <a:prstGeom prst="rect">
            <a:avLst/>
          </a:prstGeom>
        </p:spPr>
        <p:txBody>
          <a:bodyPr wrap="none">
            <a:spAutoFit/>
          </a:bodyPr>
          <a:lstStyle/>
          <a:p>
            <a:pPr>
              <a:lnSpc>
                <a:spcPct val="150000"/>
              </a:lnSpc>
              <a:tabLst>
                <a:tab pos="2857500" algn="l"/>
              </a:tabLst>
            </a:pPr>
            <a:r>
              <a:rPr lang="en-US" dirty="0">
                <a:ln w="0">
                  <a:solidFill>
                    <a:srgbClr val="FF0000"/>
                  </a:solidFill>
                </a:ln>
                <a:solidFill>
                  <a:srgbClr val="FF0000"/>
                </a:solidFill>
                <a:effectLst>
                  <a:outerShdw blurRad="38100" dist="19050" dir="2700000" algn="tl" rotWithShape="0">
                    <a:schemeClr val="dk1">
                      <a:alpha val="40000"/>
                    </a:schemeClr>
                  </a:outerShdw>
                </a:effectLst>
                <a:latin typeface="Quicksand Light" panose="020B0604020202020204" charset="0"/>
              </a:rPr>
              <a:t>Class </a:t>
            </a:r>
            <a:r>
              <a:rPr lang="vi-VN" dirty="0">
                <a:ln w="0">
                  <a:solidFill>
                    <a:srgbClr val="FF0000"/>
                  </a:solidFill>
                </a:ln>
                <a:solidFill>
                  <a:srgbClr val="FF0000"/>
                </a:solidFill>
                <a:effectLst>
                  <a:outerShdw blurRad="38100" dist="19050" dir="2700000" algn="tl" rotWithShape="0">
                    <a:schemeClr val="dk1">
                      <a:alpha val="40000"/>
                    </a:schemeClr>
                  </a:outerShdw>
                </a:effectLst>
                <a:latin typeface="Quicksand Light" panose="020B0604020202020204" charset="0"/>
              </a:rPr>
              <a:t>T1.</a:t>
            </a:r>
            <a:r>
              <a:rPr lang="en-US" dirty="0">
                <a:ln w="0">
                  <a:solidFill>
                    <a:srgbClr val="FF0000"/>
                  </a:solidFill>
                </a:ln>
                <a:solidFill>
                  <a:srgbClr val="FF0000"/>
                </a:solidFill>
                <a:effectLst>
                  <a:outerShdw blurRad="38100" dist="19050" dir="2700000" algn="tl" rotWithShape="0">
                    <a:schemeClr val="dk1">
                      <a:alpha val="40000"/>
                    </a:schemeClr>
                  </a:outerShdw>
                </a:effectLst>
                <a:latin typeface="Quicksand Light" panose="020B0604020202020204" charset="0"/>
              </a:rPr>
              <a:t>2011</a:t>
            </a:r>
            <a:r>
              <a:rPr lang="vi-VN" dirty="0">
                <a:ln w="0">
                  <a:solidFill>
                    <a:srgbClr val="FF0000"/>
                  </a:solidFill>
                </a:ln>
                <a:solidFill>
                  <a:srgbClr val="FF0000"/>
                </a:solidFill>
                <a:effectLst>
                  <a:outerShdw blurRad="38100" dist="19050" dir="2700000" algn="tl" rotWithShape="0">
                    <a:schemeClr val="dk1">
                      <a:alpha val="40000"/>
                    </a:schemeClr>
                  </a:outerShdw>
                </a:effectLst>
                <a:latin typeface="Quicksand Light" panose="020B0604020202020204" charset="0"/>
              </a:rPr>
              <a:t>.M</a:t>
            </a:r>
            <a:r>
              <a:rPr lang="en-US" dirty="0">
                <a:ln w="0">
                  <a:solidFill>
                    <a:srgbClr val="FF0000"/>
                  </a:solidFill>
                </a:ln>
                <a:solidFill>
                  <a:srgbClr val="FF0000"/>
                </a:solidFill>
                <a:effectLst>
                  <a:outerShdw blurRad="38100" dist="19050" dir="2700000" algn="tl" rotWithShape="0">
                    <a:schemeClr val="dk1">
                      <a:alpha val="40000"/>
                    </a:schemeClr>
                  </a:outerShdw>
                </a:effectLst>
                <a:latin typeface="Quicksand Light" panose="020B0604020202020204" charset="0"/>
              </a:rPr>
              <a:t>0 – Mr. Le </a:t>
            </a:r>
            <a:r>
              <a:rPr lang="en-US" dirty="0" err="1">
                <a:ln w="0">
                  <a:solidFill>
                    <a:srgbClr val="FF0000"/>
                  </a:solidFill>
                </a:ln>
                <a:solidFill>
                  <a:srgbClr val="FF0000"/>
                </a:solidFill>
                <a:effectLst>
                  <a:outerShdw blurRad="38100" dist="19050" dir="2700000" algn="tl" rotWithShape="0">
                    <a:schemeClr val="dk1">
                      <a:alpha val="40000"/>
                    </a:schemeClr>
                  </a:outerShdw>
                </a:effectLst>
                <a:latin typeface="Quicksand Light" panose="020B0604020202020204" charset="0"/>
              </a:rPr>
              <a:t>Thanh</a:t>
            </a:r>
            <a:r>
              <a:rPr lang="en-US" dirty="0">
                <a:ln w="0">
                  <a:solidFill>
                    <a:srgbClr val="FF0000"/>
                  </a:solidFill>
                </a:ln>
                <a:solidFill>
                  <a:srgbClr val="FF0000"/>
                </a:solidFill>
                <a:effectLst>
                  <a:outerShdw blurRad="38100" dist="19050" dir="2700000" algn="tl" rotWithShape="0">
                    <a:schemeClr val="dk1">
                      <a:alpha val="40000"/>
                    </a:schemeClr>
                  </a:outerShdw>
                </a:effectLst>
                <a:latin typeface="Quicksand Light" panose="020B0604020202020204" charset="0"/>
              </a:rPr>
              <a:t> </a:t>
            </a:r>
            <a:r>
              <a:rPr lang="en-US" dirty="0" err="1">
                <a:ln w="0">
                  <a:solidFill>
                    <a:srgbClr val="FF0000"/>
                  </a:solidFill>
                </a:ln>
                <a:solidFill>
                  <a:srgbClr val="FF0000"/>
                </a:solidFill>
                <a:effectLst>
                  <a:outerShdw blurRad="38100" dist="19050" dir="2700000" algn="tl" rotWithShape="0">
                    <a:schemeClr val="dk1">
                      <a:alpha val="40000"/>
                    </a:schemeClr>
                  </a:outerShdw>
                </a:effectLst>
                <a:latin typeface="Quicksand Light" panose="020B0604020202020204" charset="0"/>
              </a:rPr>
              <a:t>Nhan</a:t>
            </a:r>
            <a:endParaRPr lang="en-US" dirty="0">
              <a:ln w="0">
                <a:solidFill>
                  <a:srgbClr val="FF0000"/>
                </a:solidFill>
              </a:ln>
              <a:solidFill>
                <a:srgbClr val="FF0000"/>
              </a:solidFill>
              <a:effectLst>
                <a:outerShdw blurRad="38100" dist="19050" dir="2700000" algn="tl" rotWithShape="0">
                  <a:schemeClr val="dk1">
                    <a:alpha val="40000"/>
                  </a:schemeClr>
                </a:outerShdw>
              </a:effectLst>
              <a:latin typeface="Quicksand Light" panose="020B0604020202020204" charset="0"/>
              <a:ea typeface="Times New Roman"/>
              <a:cs typeface="Times New Roman"/>
            </a:endParaRPr>
          </a:p>
        </p:txBody>
      </p:sp>
      <p:graphicFrame>
        <p:nvGraphicFramePr>
          <p:cNvPr id="15" name="Table 14"/>
          <p:cNvGraphicFramePr>
            <a:graphicFrameLocks noGrp="1"/>
          </p:cNvGraphicFramePr>
          <p:nvPr>
            <p:extLst>
              <p:ext uri="{D42A27DB-BD31-4B8C-83A1-F6EECF244321}">
                <p14:modId xmlns:p14="http://schemas.microsoft.com/office/powerpoint/2010/main" val="70771769"/>
              </p:ext>
            </p:extLst>
          </p:nvPr>
        </p:nvGraphicFramePr>
        <p:xfrm>
          <a:off x="2486834" y="3517072"/>
          <a:ext cx="6982691" cy="2435629"/>
        </p:xfrm>
        <a:graphic>
          <a:graphicData uri="http://schemas.openxmlformats.org/drawingml/2006/table">
            <a:tbl>
              <a:tblPr/>
              <a:tblGrid>
                <a:gridCol w="6982691">
                  <a:extLst>
                    <a:ext uri="{9D8B030D-6E8A-4147-A177-3AD203B41FA5}">
                      <a16:colId xmlns:a16="http://schemas.microsoft.com/office/drawing/2014/main" val="1898113484"/>
                    </a:ext>
                  </a:extLst>
                </a:gridCol>
              </a:tblGrid>
              <a:tr h="2435629">
                <a:tc>
                  <a:txBody>
                    <a:bodyPr/>
                    <a:lstStyle/>
                    <a:p>
                      <a:endParaRPr lang="en-US"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827030851"/>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474065316"/>
              </p:ext>
            </p:extLst>
          </p:nvPr>
        </p:nvGraphicFramePr>
        <p:xfrm>
          <a:off x="2486834" y="3517072"/>
          <a:ext cx="899147" cy="590210"/>
        </p:xfrm>
        <a:graphic>
          <a:graphicData uri="http://schemas.openxmlformats.org/drawingml/2006/table">
            <a:tbl>
              <a:tblPr/>
              <a:tblGrid>
                <a:gridCol w="899147">
                  <a:extLst>
                    <a:ext uri="{9D8B030D-6E8A-4147-A177-3AD203B41FA5}">
                      <a16:colId xmlns:a16="http://schemas.microsoft.com/office/drawing/2014/main" val="2838373335"/>
                    </a:ext>
                  </a:extLst>
                </a:gridCol>
              </a:tblGrid>
              <a:tr h="590210">
                <a:tc>
                  <a:txBody>
                    <a:bodyPr/>
                    <a:lstStyle/>
                    <a:p>
                      <a:r>
                        <a:rPr lang="en-US" dirty="0" err="1"/>
                        <a:t>SeriNo</a:t>
                      </a:r>
                      <a:endParaRPr lang="en-US"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737853268"/>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535922255"/>
              </p:ext>
            </p:extLst>
          </p:nvPr>
        </p:nvGraphicFramePr>
        <p:xfrm>
          <a:off x="2486834" y="4111626"/>
          <a:ext cx="899147" cy="482138"/>
        </p:xfrm>
        <a:graphic>
          <a:graphicData uri="http://schemas.openxmlformats.org/drawingml/2006/table">
            <a:tbl>
              <a:tblPr/>
              <a:tblGrid>
                <a:gridCol w="899147">
                  <a:extLst>
                    <a:ext uri="{9D8B030D-6E8A-4147-A177-3AD203B41FA5}">
                      <a16:colId xmlns:a16="http://schemas.microsoft.com/office/drawing/2014/main" val="2838373335"/>
                    </a:ext>
                  </a:extLst>
                </a:gridCol>
              </a:tblGrid>
              <a:tr h="482138">
                <a:tc>
                  <a:txBody>
                    <a:bodyPr/>
                    <a:lstStyle/>
                    <a:p>
                      <a:r>
                        <a:rPr lang="en-US" dirty="0"/>
                        <a:t>1</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737853268"/>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489178841"/>
              </p:ext>
            </p:extLst>
          </p:nvPr>
        </p:nvGraphicFramePr>
        <p:xfrm>
          <a:off x="2486834" y="5022057"/>
          <a:ext cx="899147" cy="463150"/>
        </p:xfrm>
        <a:graphic>
          <a:graphicData uri="http://schemas.openxmlformats.org/drawingml/2006/table">
            <a:tbl>
              <a:tblPr/>
              <a:tblGrid>
                <a:gridCol w="899147">
                  <a:extLst>
                    <a:ext uri="{9D8B030D-6E8A-4147-A177-3AD203B41FA5}">
                      <a16:colId xmlns:a16="http://schemas.microsoft.com/office/drawing/2014/main" val="2838373335"/>
                    </a:ext>
                  </a:extLst>
                </a:gridCol>
              </a:tblGrid>
              <a:tr h="463150">
                <a:tc>
                  <a:txBody>
                    <a:bodyPr/>
                    <a:lstStyle/>
                    <a:p>
                      <a:r>
                        <a:rPr lang="en-US" dirty="0"/>
                        <a:t>3</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737853268"/>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604825951"/>
              </p:ext>
            </p:extLst>
          </p:nvPr>
        </p:nvGraphicFramePr>
        <p:xfrm>
          <a:off x="2486834" y="4598108"/>
          <a:ext cx="899147" cy="420471"/>
        </p:xfrm>
        <a:graphic>
          <a:graphicData uri="http://schemas.openxmlformats.org/drawingml/2006/table">
            <a:tbl>
              <a:tblPr/>
              <a:tblGrid>
                <a:gridCol w="899147">
                  <a:extLst>
                    <a:ext uri="{9D8B030D-6E8A-4147-A177-3AD203B41FA5}">
                      <a16:colId xmlns:a16="http://schemas.microsoft.com/office/drawing/2014/main" val="2838373335"/>
                    </a:ext>
                  </a:extLst>
                </a:gridCol>
              </a:tblGrid>
              <a:tr h="420471">
                <a:tc>
                  <a:txBody>
                    <a:bodyPr/>
                    <a:lstStyle/>
                    <a:p>
                      <a:r>
                        <a:rPr lang="en-US" dirty="0"/>
                        <a:t>2</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737853268"/>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3693748923"/>
              </p:ext>
            </p:extLst>
          </p:nvPr>
        </p:nvGraphicFramePr>
        <p:xfrm>
          <a:off x="2486834" y="5489551"/>
          <a:ext cx="899147" cy="463150"/>
        </p:xfrm>
        <a:graphic>
          <a:graphicData uri="http://schemas.openxmlformats.org/drawingml/2006/table">
            <a:tbl>
              <a:tblPr/>
              <a:tblGrid>
                <a:gridCol w="899147">
                  <a:extLst>
                    <a:ext uri="{9D8B030D-6E8A-4147-A177-3AD203B41FA5}">
                      <a16:colId xmlns:a16="http://schemas.microsoft.com/office/drawing/2014/main" val="2838373335"/>
                    </a:ext>
                  </a:extLst>
                </a:gridCol>
              </a:tblGrid>
              <a:tr h="463150">
                <a:tc>
                  <a:txBody>
                    <a:bodyPr/>
                    <a:lstStyle/>
                    <a:p>
                      <a:r>
                        <a:rPr lang="en-US" dirty="0"/>
                        <a:t>4</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737853268"/>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2067380986"/>
              </p:ext>
            </p:extLst>
          </p:nvPr>
        </p:nvGraphicFramePr>
        <p:xfrm>
          <a:off x="3384262" y="3515340"/>
          <a:ext cx="2886075" cy="590550"/>
        </p:xfrm>
        <a:graphic>
          <a:graphicData uri="http://schemas.openxmlformats.org/drawingml/2006/table">
            <a:tbl>
              <a:tblPr/>
              <a:tblGrid>
                <a:gridCol w="2886075">
                  <a:extLst>
                    <a:ext uri="{9D8B030D-6E8A-4147-A177-3AD203B41FA5}">
                      <a16:colId xmlns:a16="http://schemas.microsoft.com/office/drawing/2014/main" val="3699769246"/>
                    </a:ext>
                  </a:extLst>
                </a:gridCol>
              </a:tblGrid>
              <a:tr h="590550">
                <a:tc>
                  <a:txBody>
                    <a:bodyPr/>
                    <a:lstStyle/>
                    <a:p>
                      <a:r>
                        <a:rPr lang="en-US" dirty="0"/>
                        <a:t>Name</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981502749"/>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1812623802"/>
              </p:ext>
            </p:extLst>
          </p:nvPr>
        </p:nvGraphicFramePr>
        <p:xfrm>
          <a:off x="6270337" y="3515340"/>
          <a:ext cx="3199188" cy="590550"/>
        </p:xfrm>
        <a:graphic>
          <a:graphicData uri="http://schemas.openxmlformats.org/drawingml/2006/table">
            <a:tbl>
              <a:tblPr/>
              <a:tblGrid>
                <a:gridCol w="3199188">
                  <a:extLst>
                    <a:ext uri="{9D8B030D-6E8A-4147-A177-3AD203B41FA5}">
                      <a16:colId xmlns:a16="http://schemas.microsoft.com/office/drawing/2014/main" val="3699769246"/>
                    </a:ext>
                  </a:extLst>
                </a:gridCol>
              </a:tblGrid>
              <a:tr h="590550">
                <a:tc>
                  <a:txBody>
                    <a:bodyPr/>
                    <a:lstStyle/>
                    <a:p>
                      <a:r>
                        <a:rPr lang="en-US" dirty="0"/>
                        <a:t>Roll No.</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981502749"/>
                  </a:ext>
                </a:extLst>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65409788"/>
              </p:ext>
            </p:extLst>
          </p:nvPr>
        </p:nvGraphicFramePr>
        <p:xfrm>
          <a:off x="3384262" y="4105888"/>
          <a:ext cx="2886075" cy="487874"/>
        </p:xfrm>
        <a:graphic>
          <a:graphicData uri="http://schemas.openxmlformats.org/drawingml/2006/table">
            <a:tbl>
              <a:tblPr/>
              <a:tblGrid>
                <a:gridCol w="2886075">
                  <a:extLst>
                    <a:ext uri="{9D8B030D-6E8A-4147-A177-3AD203B41FA5}">
                      <a16:colId xmlns:a16="http://schemas.microsoft.com/office/drawing/2014/main" val="3699769246"/>
                    </a:ext>
                  </a:extLst>
                </a:gridCol>
              </a:tblGrid>
              <a:tr h="487874">
                <a:tc>
                  <a:txBody>
                    <a:bodyPr/>
                    <a:lstStyle/>
                    <a:p>
                      <a:pPr marL="67945" marR="0">
                        <a:lnSpc>
                          <a:spcPts val="1390"/>
                        </a:lnSpc>
                        <a:spcBef>
                          <a:spcPts val="10"/>
                        </a:spcBef>
                        <a:spcAft>
                          <a:spcPts val="0"/>
                        </a:spcAft>
                      </a:pPr>
                      <a:endParaRPr lang="en-US" sz="1300"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marR="0">
                        <a:lnSpc>
                          <a:spcPts val="1390"/>
                        </a:lnSpc>
                        <a:spcBef>
                          <a:spcPts val="10"/>
                        </a:spcBef>
                        <a:spcAft>
                          <a:spcPts val="0"/>
                        </a:spcAft>
                      </a:pPr>
                      <a:r>
                        <a:rPr lang="en-US" sz="1500" i="0" dirty="0">
                          <a:effectLst/>
                          <a:latin typeface="Times New Roman" panose="02020603050405020304" pitchFamily="18" charset="0"/>
                          <a:ea typeface="Times New Roman" panose="02020603050405020304" pitchFamily="18" charset="0"/>
                          <a:cs typeface="Times New Roman" panose="02020603050405020304" pitchFamily="18" charset="0"/>
                        </a:rPr>
                        <a:t>PHAM THIEN LONG</a:t>
                      </a:r>
                    </a:p>
                  </a:txBody>
                  <a:tcPr marL="0" marR="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981502749"/>
                  </a:ext>
                </a:extLst>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1746555572"/>
              </p:ext>
            </p:extLst>
          </p:nvPr>
        </p:nvGraphicFramePr>
        <p:xfrm>
          <a:off x="6270337" y="4105888"/>
          <a:ext cx="3199188" cy="487874"/>
        </p:xfrm>
        <a:graphic>
          <a:graphicData uri="http://schemas.openxmlformats.org/drawingml/2006/table">
            <a:tbl>
              <a:tblPr/>
              <a:tblGrid>
                <a:gridCol w="3199188">
                  <a:extLst>
                    <a:ext uri="{9D8B030D-6E8A-4147-A177-3AD203B41FA5}">
                      <a16:colId xmlns:a16="http://schemas.microsoft.com/office/drawing/2014/main" val="3699769246"/>
                    </a:ext>
                  </a:extLst>
                </a:gridCol>
              </a:tblGrid>
              <a:tr h="487874">
                <a:tc>
                  <a:txBody>
                    <a:bodyPr/>
                    <a:lstStyle/>
                    <a:p>
                      <a:pPr marL="0" marR="0">
                        <a:lnSpc>
                          <a:spcPts val="1390"/>
                        </a:lnSpc>
                        <a:spcBef>
                          <a:spcPts val="10"/>
                        </a:spcBef>
                        <a:spcAft>
                          <a:spcPts val="0"/>
                        </a:spcAft>
                      </a:pPr>
                      <a:endParaRPr lang="en-US" sz="1800" i="1" kern="1200" dirty="0">
                        <a:solidFill>
                          <a:schemeClr val="tx1"/>
                        </a:solidFill>
                        <a:effectLst/>
                        <a:latin typeface="+mn-lt"/>
                        <a:ea typeface="+mn-ea"/>
                        <a:cs typeface="+mn-cs"/>
                      </a:endParaRPr>
                    </a:p>
                    <a:p>
                      <a:pPr marL="0" marR="0">
                        <a:lnSpc>
                          <a:spcPts val="1390"/>
                        </a:lnSpc>
                        <a:spcBef>
                          <a:spcPts val="10"/>
                        </a:spcBef>
                        <a:spcAft>
                          <a:spcPts val="0"/>
                        </a:spcAft>
                      </a:pPr>
                      <a:r>
                        <a:rPr lang="en-US" sz="1800" i="1" kern="1200" dirty="0">
                          <a:solidFill>
                            <a:schemeClr val="tx1"/>
                          </a:solidFill>
                          <a:effectLst/>
                          <a:latin typeface="+mn-lt"/>
                          <a:ea typeface="+mn-ea"/>
                          <a:cs typeface="+mn-cs"/>
                        </a:rPr>
                        <a:t> </a:t>
                      </a:r>
                      <a:r>
                        <a:rPr lang="en-US" sz="1800" i="0" kern="1200" dirty="0">
                          <a:solidFill>
                            <a:schemeClr val="tx1"/>
                          </a:solidFill>
                          <a:effectLst/>
                          <a:latin typeface="+mn-lt"/>
                          <a:ea typeface="+mn-ea"/>
                          <a:cs typeface="+mn-cs"/>
                        </a:rPr>
                        <a:t>Student1285597</a:t>
                      </a:r>
                      <a:endParaRPr lang="en-US" sz="1100" i="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981502749"/>
                  </a:ext>
                </a:extLst>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4063987435"/>
              </p:ext>
            </p:extLst>
          </p:nvPr>
        </p:nvGraphicFramePr>
        <p:xfrm>
          <a:off x="6268619" y="4595438"/>
          <a:ext cx="3199188" cy="423141"/>
        </p:xfrm>
        <a:graphic>
          <a:graphicData uri="http://schemas.openxmlformats.org/drawingml/2006/table">
            <a:tbl>
              <a:tblPr/>
              <a:tblGrid>
                <a:gridCol w="3199188">
                  <a:extLst>
                    <a:ext uri="{9D8B030D-6E8A-4147-A177-3AD203B41FA5}">
                      <a16:colId xmlns:a16="http://schemas.microsoft.com/office/drawing/2014/main" val="3699769246"/>
                    </a:ext>
                  </a:extLst>
                </a:gridCol>
              </a:tblGrid>
              <a:tr h="423141">
                <a:tc>
                  <a:txBody>
                    <a:bodyPr/>
                    <a:lstStyle/>
                    <a:p>
                      <a:r>
                        <a:rPr lang="en-US" sz="1800" i="0" kern="1200" dirty="0">
                          <a:solidFill>
                            <a:schemeClr val="tx1"/>
                          </a:solidFill>
                          <a:effectLst/>
                          <a:latin typeface="+mn-lt"/>
                          <a:ea typeface="+mn-ea"/>
                          <a:cs typeface="+mn-cs"/>
                        </a:rPr>
                        <a:t>Student1281546</a:t>
                      </a:r>
                      <a:endParaRPr lang="en-US" i="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981502749"/>
                  </a:ext>
                </a:extLst>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2489024397"/>
              </p:ext>
            </p:extLst>
          </p:nvPr>
        </p:nvGraphicFramePr>
        <p:xfrm>
          <a:off x="3382544" y="5485206"/>
          <a:ext cx="2886075" cy="467495"/>
        </p:xfrm>
        <a:graphic>
          <a:graphicData uri="http://schemas.openxmlformats.org/drawingml/2006/table">
            <a:tbl>
              <a:tblPr/>
              <a:tblGrid>
                <a:gridCol w="2886075">
                  <a:extLst>
                    <a:ext uri="{9D8B030D-6E8A-4147-A177-3AD203B41FA5}">
                      <a16:colId xmlns:a16="http://schemas.microsoft.com/office/drawing/2014/main" val="3699769246"/>
                    </a:ext>
                  </a:extLst>
                </a:gridCol>
              </a:tblGrid>
              <a:tr h="467495">
                <a:tc>
                  <a:txBody>
                    <a:bodyPr/>
                    <a:lstStyle/>
                    <a:p>
                      <a:r>
                        <a:rPr lang="en-US" sz="1500" i="0" kern="1200" dirty="0">
                          <a:solidFill>
                            <a:schemeClr val="tx1"/>
                          </a:solidFill>
                          <a:effectLst/>
                          <a:latin typeface="+mn-lt"/>
                          <a:ea typeface="+mn-ea"/>
                          <a:cs typeface="+mn-cs"/>
                        </a:rPr>
                        <a:t>TRAN TRUNG NGHIA</a:t>
                      </a:r>
                      <a:endParaRPr lang="en-US" sz="1500" i="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981502749"/>
                  </a:ext>
                </a:extLst>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3564935593"/>
              </p:ext>
            </p:extLst>
          </p:nvPr>
        </p:nvGraphicFramePr>
        <p:xfrm>
          <a:off x="6268619" y="5485206"/>
          <a:ext cx="3199188" cy="467495"/>
        </p:xfrm>
        <a:graphic>
          <a:graphicData uri="http://schemas.openxmlformats.org/drawingml/2006/table">
            <a:tbl>
              <a:tblPr/>
              <a:tblGrid>
                <a:gridCol w="3199188">
                  <a:extLst>
                    <a:ext uri="{9D8B030D-6E8A-4147-A177-3AD203B41FA5}">
                      <a16:colId xmlns:a16="http://schemas.microsoft.com/office/drawing/2014/main" val="3699769246"/>
                    </a:ext>
                  </a:extLst>
                </a:gridCol>
              </a:tblGrid>
              <a:tr h="467495">
                <a:tc>
                  <a:txBody>
                    <a:bodyPr/>
                    <a:lstStyle/>
                    <a:p>
                      <a:r>
                        <a:rPr lang="en-US" sz="1800" i="0" kern="1200" dirty="0">
                          <a:solidFill>
                            <a:schemeClr val="tx1"/>
                          </a:solidFill>
                          <a:effectLst/>
                          <a:latin typeface="+mn-lt"/>
                          <a:ea typeface="+mn-ea"/>
                          <a:cs typeface="+mn-cs"/>
                        </a:rPr>
                        <a:t>Student1286083</a:t>
                      </a:r>
                      <a:endParaRPr lang="en-US" i="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981502749"/>
                  </a:ext>
                </a:extLst>
              </a:tr>
            </a:tbl>
          </a:graphicData>
        </a:graphic>
      </p:graphicFrame>
      <p:graphicFrame>
        <p:nvGraphicFramePr>
          <p:cNvPr id="32" name="Table 31"/>
          <p:cNvGraphicFramePr>
            <a:graphicFrameLocks noGrp="1"/>
          </p:cNvGraphicFramePr>
          <p:nvPr>
            <p:extLst>
              <p:ext uri="{D42A27DB-BD31-4B8C-83A1-F6EECF244321}">
                <p14:modId xmlns:p14="http://schemas.microsoft.com/office/powerpoint/2010/main" val="2360734012"/>
              </p:ext>
            </p:extLst>
          </p:nvPr>
        </p:nvGraphicFramePr>
        <p:xfrm>
          <a:off x="3382543" y="5027267"/>
          <a:ext cx="2886075" cy="467495"/>
        </p:xfrm>
        <a:graphic>
          <a:graphicData uri="http://schemas.openxmlformats.org/drawingml/2006/table">
            <a:tbl>
              <a:tblPr/>
              <a:tblGrid>
                <a:gridCol w="2886075">
                  <a:extLst>
                    <a:ext uri="{9D8B030D-6E8A-4147-A177-3AD203B41FA5}">
                      <a16:colId xmlns:a16="http://schemas.microsoft.com/office/drawing/2014/main" val="3699769246"/>
                    </a:ext>
                  </a:extLst>
                </a:gridCol>
              </a:tblGrid>
              <a:tr h="467495">
                <a:tc>
                  <a:txBody>
                    <a:bodyPr/>
                    <a:lstStyle/>
                    <a:p>
                      <a:r>
                        <a:rPr lang="en-US" sz="1500" i="0" kern="1200" dirty="0">
                          <a:solidFill>
                            <a:schemeClr val="tx1"/>
                          </a:solidFill>
                          <a:effectLst/>
                          <a:latin typeface="+mn-lt"/>
                          <a:ea typeface="+mn-ea"/>
                          <a:cs typeface="+mn-cs"/>
                        </a:rPr>
                        <a:t>NGUYEN THI ANH THU</a:t>
                      </a:r>
                      <a:endParaRPr lang="en-US" sz="1500" i="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981502749"/>
                  </a:ext>
                </a:extLst>
              </a:tr>
            </a:tbl>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3587117664"/>
              </p:ext>
            </p:extLst>
          </p:nvPr>
        </p:nvGraphicFramePr>
        <p:xfrm>
          <a:off x="6268619" y="5017712"/>
          <a:ext cx="3199188" cy="467495"/>
        </p:xfrm>
        <a:graphic>
          <a:graphicData uri="http://schemas.openxmlformats.org/drawingml/2006/table">
            <a:tbl>
              <a:tblPr/>
              <a:tblGrid>
                <a:gridCol w="3199188">
                  <a:extLst>
                    <a:ext uri="{9D8B030D-6E8A-4147-A177-3AD203B41FA5}">
                      <a16:colId xmlns:a16="http://schemas.microsoft.com/office/drawing/2014/main" val="3699769246"/>
                    </a:ext>
                  </a:extLst>
                </a:gridCol>
              </a:tblGrid>
              <a:tr h="467495">
                <a:tc>
                  <a:txBody>
                    <a:bodyPr/>
                    <a:lstStyle/>
                    <a:p>
                      <a:r>
                        <a:rPr lang="en-US" sz="1800" i="0" kern="1200" dirty="0">
                          <a:solidFill>
                            <a:schemeClr val="tx1"/>
                          </a:solidFill>
                          <a:effectLst/>
                          <a:latin typeface="+mn-lt"/>
                          <a:ea typeface="+mn-ea"/>
                          <a:cs typeface="+mn-cs"/>
                        </a:rPr>
                        <a:t>Student1286315</a:t>
                      </a:r>
                      <a:endParaRPr lang="en-US" i="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981502749"/>
                  </a:ext>
                </a:extLst>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3324714592"/>
              </p:ext>
            </p:extLst>
          </p:nvPr>
        </p:nvGraphicFramePr>
        <p:xfrm>
          <a:off x="3382544" y="4596269"/>
          <a:ext cx="2886075" cy="426654"/>
        </p:xfrm>
        <a:graphic>
          <a:graphicData uri="http://schemas.openxmlformats.org/drawingml/2006/table">
            <a:tbl>
              <a:tblPr/>
              <a:tblGrid>
                <a:gridCol w="2886075">
                  <a:extLst>
                    <a:ext uri="{9D8B030D-6E8A-4147-A177-3AD203B41FA5}">
                      <a16:colId xmlns:a16="http://schemas.microsoft.com/office/drawing/2014/main" val="3699769246"/>
                    </a:ext>
                  </a:extLst>
                </a:gridCol>
              </a:tblGrid>
              <a:tr h="426654">
                <a:tc>
                  <a:txBody>
                    <a:bodyPr/>
                    <a:lstStyle/>
                    <a:p>
                      <a:pPr marL="67945" marR="0">
                        <a:lnSpc>
                          <a:spcPts val="1390"/>
                        </a:lnSpc>
                        <a:spcBef>
                          <a:spcPts val="10"/>
                        </a:spcBef>
                        <a:spcAft>
                          <a:spcPts val="0"/>
                        </a:spcAft>
                      </a:pPr>
                      <a:endParaRPr lang="en-US" sz="1500" i="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marR="0">
                        <a:lnSpc>
                          <a:spcPts val="1390"/>
                        </a:lnSpc>
                        <a:spcBef>
                          <a:spcPts val="10"/>
                        </a:spcBef>
                        <a:spcAft>
                          <a:spcPts val="0"/>
                        </a:spcAft>
                      </a:pPr>
                      <a:r>
                        <a:rPr lang="en-US" sz="1500" i="0" dirty="0">
                          <a:effectLst/>
                          <a:latin typeface="Times New Roman" panose="02020603050405020304" pitchFamily="18" charset="0"/>
                          <a:ea typeface="Times New Roman" panose="02020603050405020304" pitchFamily="18" charset="0"/>
                          <a:cs typeface="Times New Roman" panose="02020603050405020304" pitchFamily="18" charset="0"/>
                        </a:rPr>
                        <a:t>BUI</a:t>
                      </a:r>
                      <a:r>
                        <a:rPr lang="en-US" sz="1500" i="0" baseline="0" dirty="0">
                          <a:effectLst/>
                          <a:latin typeface="Times New Roman" panose="02020603050405020304" pitchFamily="18" charset="0"/>
                          <a:ea typeface="Times New Roman" panose="02020603050405020304" pitchFamily="18" charset="0"/>
                          <a:cs typeface="Times New Roman" panose="02020603050405020304" pitchFamily="18" charset="0"/>
                        </a:rPr>
                        <a:t> DANG THANG</a:t>
                      </a:r>
                      <a:endParaRPr lang="en-US" sz="1500" i="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981502749"/>
                  </a:ext>
                </a:extLst>
              </a:tr>
            </a:tbl>
          </a:graphicData>
        </a:graphic>
      </p:graphicFrame>
    </p:spTree>
    <p:extLst>
      <p:ext uri="{BB962C8B-B14F-4D97-AF65-F5344CB8AC3E}">
        <p14:creationId xmlns:p14="http://schemas.microsoft.com/office/powerpoint/2010/main" val="294355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821714" y="222958"/>
            <a:ext cx="4901185" cy="2594077"/>
          </a:xfrm>
          <a:prstGeom prst="rect">
            <a:avLst/>
          </a:prstGeom>
        </p:spPr>
      </p:pic>
      <p:pic>
        <p:nvPicPr>
          <p:cNvPr id="9" name="Picture 8"/>
          <p:cNvPicPr>
            <a:picLocks noChangeAspect="1"/>
          </p:cNvPicPr>
          <p:nvPr/>
        </p:nvPicPr>
        <p:blipFill>
          <a:blip r:embed="rId3"/>
          <a:stretch>
            <a:fillRect/>
          </a:stretch>
        </p:blipFill>
        <p:spPr>
          <a:xfrm>
            <a:off x="6484028" y="5149004"/>
            <a:ext cx="5576556" cy="1607396"/>
          </a:xfrm>
          <a:prstGeom prst="rect">
            <a:avLst/>
          </a:prstGeom>
        </p:spPr>
      </p:pic>
      <p:pic>
        <p:nvPicPr>
          <p:cNvPr id="10" name="Picture 9"/>
          <p:cNvPicPr>
            <a:picLocks noChangeAspect="1"/>
          </p:cNvPicPr>
          <p:nvPr/>
        </p:nvPicPr>
        <p:blipFill>
          <a:blip r:embed="rId4"/>
          <a:stretch>
            <a:fillRect/>
          </a:stretch>
        </p:blipFill>
        <p:spPr>
          <a:xfrm>
            <a:off x="376570" y="290732"/>
            <a:ext cx="4989460" cy="2321839"/>
          </a:xfrm>
          <a:prstGeom prst="rect">
            <a:avLst/>
          </a:prstGeom>
        </p:spPr>
      </p:pic>
      <p:pic>
        <p:nvPicPr>
          <p:cNvPr id="11" name="Picture 10"/>
          <p:cNvPicPr>
            <a:picLocks noChangeAspect="1"/>
          </p:cNvPicPr>
          <p:nvPr/>
        </p:nvPicPr>
        <p:blipFill>
          <a:blip r:embed="rId5"/>
          <a:stretch>
            <a:fillRect/>
          </a:stretch>
        </p:blipFill>
        <p:spPr>
          <a:xfrm>
            <a:off x="6993164" y="2995168"/>
            <a:ext cx="4901185" cy="2037617"/>
          </a:xfrm>
          <a:prstGeom prst="rect">
            <a:avLst/>
          </a:prstGeom>
        </p:spPr>
      </p:pic>
      <p:pic>
        <p:nvPicPr>
          <p:cNvPr id="12" name="Picture 11"/>
          <p:cNvPicPr>
            <a:picLocks noChangeAspect="1"/>
          </p:cNvPicPr>
          <p:nvPr/>
        </p:nvPicPr>
        <p:blipFill>
          <a:blip r:embed="rId6"/>
          <a:stretch>
            <a:fillRect/>
          </a:stretch>
        </p:blipFill>
        <p:spPr>
          <a:xfrm>
            <a:off x="376569" y="4280995"/>
            <a:ext cx="4962988" cy="2475405"/>
          </a:xfrm>
          <a:prstGeom prst="rect">
            <a:avLst/>
          </a:prstGeom>
        </p:spPr>
      </p:pic>
      <p:sp>
        <p:nvSpPr>
          <p:cNvPr id="13" name="Rectangle 12"/>
          <p:cNvSpPr/>
          <p:nvPr/>
        </p:nvSpPr>
        <p:spPr>
          <a:xfrm>
            <a:off x="8161883" y="3945052"/>
            <a:ext cx="2681149" cy="400110"/>
          </a:xfrm>
          <a:prstGeom prst="rect">
            <a:avLst/>
          </a:prstGeom>
        </p:spPr>
        <p:txBody>
          <a:bodyPr wrap="square">
            <a:spAutoFit/>
          </a:bodyPr>
          <a:lstStyle/>
          <a:p>
            <a:r>
              <a:rPr lang="en-US" sz="2000" b="1" dirty="0">
                <a:solidFill>
                  <a:schemeClr val="accent1"/>
                </a:solidFill>
                <a:effectLst>
                  <a:outerShdw blurRad="38100" dist="38100" dir="2700000" algn="tl">
                    <a:srgbClr val="000000">
                      <a:alpha val="43137"/>
                    </a:srgbClr>
                  </a:outerShdw>
                </a:effectLst>
                <a:latin typeface="Times New Roman" pitchFamily="18" charset="0"/>
                <a:cs typeface="Times New Roman" pitchFamily="18" charset="0"/>
              </a:rPr>
              <a:t>Add category page</a:t>
            </a:r>
            <a:endParaRPr lang="en-US" sz="2000" b="1" dirty="0">
              <a:solidFill>
                <a:schemeClr val="accent1"/>
              </a:solidFill>
              <a:effectLst>
                <a:outerShdw blurRad="38100" dist="38100" dir="2700000" algn="tl">
                  <a:srgbClr val="000000">
                    <a:alpha val="43137"/>
                  </a:srgbClr>
                </a:outerShdw>
              </a:effectLst>
            </a:endParaRPr>
          </a:p>
        </p:txBody>
      </p:sp>
      <p:sp>
        <p:nvSpPr>
          <p:cNvPr id="14" name="Rectangle 13"/>
          <p:cNvSpPr/>
          <p:nvPr/>
        </p:nvSpPr>
        <p:spPr>
          <a:xfrm>
            <a:off x="8244433" y="789102"/>
            <a:ext cx="3122067" cy="400110"/>
          </a:xfrm>
          <a:prstGeom prst="rect">
            <a:avLst/>
          </a:prstGeom>
        </p:spPr>
        <p:txBody>
          <a:bodyPr wrap="square">
            <a:spAutoFit/>
          </a:bodyPr>
          <a:lstStyle/>
          <a:p>
            <a:r>
              <a:rPr lang="en-US" sz="2000" b="1" dirty="0">
                <a:solidFill>
                  <a:schemeClr val="accent1"/>
                </a:solidFill>
                <a:effectLst>
                  <a:outerShdw blurRad="38100" dist="38100" dir="2700000" algn="tl">
                    <a:srgbClr val="000000">
                      <a:alpha val="43137"/>
                    </a:srgbClr>
                  </a:outerShdw>
                </a:effectLst>
                <a:latin typeface="Times New Roman" pitchFamily="18" charset="0"/>
                <a:cs typeface="Times New Roman" pitchFamily="18" charset="0"/>
              </a:rPr>
              <a:t>View product – type page</a:t>
            </a:r>
            <a:endParaRPr lang="en-US" sz="2000" b="1" dirty="0">
              <a:solidFill>
                <a:schemeClr val="accent1"/>
              </a:solidFill>
              <a:effectLst>
                <a:outerShdw blurRad="38100" dist="38100" dir="2700000" algn="tl">
                  <a:srgbClr val="000000">
                    <a:alpha val="43137"/>
                  </a:srgbClr>
                </a:outerShdw>
              </a:effectLst>
            </a:endParaRPr>
          </a:p>
        </p:txBody>
      </p:sp>
      <p:sp>
        <p:nvSpPr>
          <p:cNvPr id="17" name="Rectangle 16"/>
          <p:cNvSpPr/>
          <p:nvPr/>
        </p:nvSpPr>
        <p:spPr>
          <a:xfrm>
            <a:off x="8482558" y="5507759"/>
            <a:ext cx="3122067" cy="400110"/>
          </a:xfrm>
          <a:prstGeom prst="rect">
            <a:avLst/>
          </a:prstGeom>
        </p:spPr>
        <p:txBody>
          <a:bodyPr wrap="square">
            <a:spAutoFit/>
          </a:bodyPr>
          <a:lstStyle/>
          <a:p>
            <a:r>
              <a:rPr lang="en-US" sz="2000" b="1" dirty="0">
                <a:solidFill>
                  <a:schemeClr val="accent1"/>
                </a:solidFill>
                <a:effectLst>
                  <a:outerShdw blurRad="38100" dist="38100" dir="2700000" algn="tl">
                    <a:srgbClr val="000000">
                      <a:alpha val="43137"/>
                    </a:srgbClr>
                  </a:outerShdw>
                </a:effectLst>
                <a:latin typeface="Times New Roman" pitchFamily="18" charset="0"/>
                <a:cs typeface="Times New Roman" pitchFamily="18" charset="0"/>
              </a:rPr>
              <a:t>Add product – type page</a:t>
            </a:r>
            <a:endParaRPr lang="en-US" sz="2000" b="1" dirty="0">
              <a:solidFill>
                <a:schemeClr val="accent1"/>
              </a:solidFill>
              <a:effectLst>
                <a:outerShdw blurRad="38100" dist="38100" dir="2700000" algn="tl">
                  <a:srgbClr val="000000">
                    <a:alpha val="43137"/>
                  </a:srgbClr>
                </a:outerShdw>
              </a:effectLst>
            </a:endParaRPr>
          </a:p>
        </p:txBody>
      </p:sp>
      <p:sp>
        <p:nvSpPr>
          <p:cNvPr id="18" name="Rectangle 17"/>
          <p:cNvSpPr/>
          <p:nvPr/>
        </p:nvSpPr>
        <p:spPr>
          <a:xfrm>
            <a:off x="2243963" y="4948949"/>
            <a:ext cx="3122067" cy="400110"/>
          </a:xfrm>
          <a:prstGeom prst="rect">
            <a:avLst/>
          </a:prstGeom>
        </p:spPr>
        <p:txBody>
          <a:bodyPr wrap="square">
            <a:spAutoFit/>
          </a:bodyPr>
          <a:lstStyle/>
          <a:p>
            <a:r>
              <a:rPr lang="en-US" sz="2000" b="1" dirty="0">
                <a:solidFill>
                  <a:schemeClr val="accent1"/>
                </a:solidFill>
                <a:effectLst>
                  <a:outerShdw blurRad="38100" dist="38100" dir="2700000" algn="tl">
                    <a:srgbClr val="000000">
                      <a:alpha val="43137"/>
                    </a:srgbClr>
                  </a:outerShdw>
                </a:effectLst>
                <a:latin typeface="Times New Roman" pitchFamily="18" charset="0"/>
                <a:cs typeface="Times New Roman" pitchFamily="18" charset="0"/>
              </a:rPr>
              <a:t>View category page</a:t>
            </a:r>
            <a:endParaRPr lang="en-US" sz="2000" b="1" dirty="0">
              <a:solidFill>
                <a:schemeClr val="accent1"/>
              </a:solidFill>
              <a:effectLst>
                <a:outerShdw blurRad="38100" dist="38100" dir="2700000" algn="tl">
                  <a:srgbClr val="000000">
                    <a:alpha val="43137"/>
                  </a:srgbClr>
                </a:outerShdw>
              </a:effectLst>
            </a:endParaRPr>
          </a:p>
        </p:txBody>
      </p:sp>
      <p:sp>
        <p:nvSpPr>
          <p:cNvPr id="23" name="Rectangle 22"/>
          <p:cNvSpPr/>
          <p:nvPr/>
        </p:nvSpPr>
        <p:spPr>
          <a:xfrm>
            <a:off x="2217490" y="807911"/>
            <a:ext cx="3122067" cy="400110"/>
          </a:xfrm>
          <a:prstGeom prst="rect">
            <a:avLst/>
          </a:prstGeom>
        </p:spPr>
        <p:txBody>
          <a:bodyPr wrap="square">
            <a:spAutoFit/>
          </a:bodyPr>
          <a:lstStyle/>
          <a:p>
            <a:r>
              <a:rPr lang="en-US" sz="2000" b="1" dirty="0">
                <a:solidFill>
                  <a:schemeClr val="accent1"/>
                </a:solidFill>
                <a:effectLst>
                  <a:outerShdw blurRad="38100" dist="38100" dir="2700000" algn="tl">
                    <a:srgbClr val="000000">
                      <a:alpha val="43137"/>
                    </a:srgbClr>
                  </a:outerShdw>
                </a:effectLst>
                <a:latin typeface="Times New Roman" pitchFamily="18" charset="0"/>
                <a:cs typeface="Times New Roman" pitchFamily="18" charset="0"/>
              </a:rPr>
              <a:t>Edit category page</a:t>
            </a:r>
            <a:endParaRPr lang="en-US" sz="2000" b="1" dirty="0">
              <a:solidFill>
                <a:schemeClr val="accent1"/>
              </a:solidFill>
              <a:effectLst>
                <a:outerShdw blurRad="38100" dist="38100" dir="2700000" algn="tl">
                  <a:srgbClr val="000000">
                    <a:alpha val="43137"/>
                  </a:srgbClr>
                </a:outerShdw>
              </a:effectLst>
            </a:endParaRPr>
          </a:p>
        </p:txBody>
      </p:sp>
      <p:sp>
        <p:nvSpPr>
          <p:cNvPr id="25" name="Google Shape;259;p19"/>
          <p:cNvSpPr txBox="1">
            <a:spLocks/>
          </p:cNvSpPr>
          <p:nvPr/>
        </p:nvSpPr>
        <p:spPr>
          <a:xfrm>
            <a:off x="3403959" y="2776542"/>
            <a:ext cx="3727890" cy="615625"/>
          </a:xfrm>
          <a:prstGeom prst="rect">
            <a:avLst/>
          </a:prstGeom>
        </p:spPr>
        <p:txBody>
          <a:bodyPr spcFirstLastPara="1" wrap="square" lIns="0" tIns="0" rIns="0" bIns="0" anchor="t" anchorCtr="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spcBef>
                <a:spcPts val="600"/>
              </a:spcBef>
              <a:buFont typeface="Arial" panose="020B0604020202020204" pitchFamily="34" charset="0"/>
              <a:buNone/>
            </a:pPr>
            <a:r>
              <a:rPr lang="en-US" sz="2500" b="1" i="1" dirty="0">
                <a:solidFill>
                  <a:srgbClr val="FF0000"/>
                </a:solidFill>
              </a:rPr>
              <a:t>Bui Dai Thang</a:t>
            </a:r>
          </a:p>
        </p:txBody>
      </p:sp>
    </p:spTree>
    <p:extLst>
      <p:ext uri="{BB962C8B-B14F-4D97-AF65-F5344CB8AC3E}">
        <p14:creationId xmlns:p14="http://schemas.microsoft.com/office/powerpoint/2010/main" val="2503205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3503" y="894480"/>
            <a:ext cx="3825875" cy="2152055"/>
          </a:xfrm>
          <a:prstGeom prst="rect">
            <a:avLst/>
          </a:prstGeom>
        </p:spPr>
      </p:pic>
      <p:pic>
        <p:nvPicPr>
          <p:cNvPr id="4" name="Picture 3"/>
          <p:cNvPicPr>
            <a:picLocks noChangeAspect="1"/>
          </p:cNvPicPr>
          <p:nvPr/>
        </p:nvPicPr>
        <p:blipFill>
          <a:blip r:embed="rId3"/>
          <a:stretch>
            <a:fillRect/>
          </a:stretch>
        </p:blipFill>
        <p:spPr>
          <a:xfrm>
            <a:off x="96414" y="4095398"/>
            <a:ext cx="3825875" cy="2152055"/>
          </a:xfrm>
          <a:prstGeom prst="rect">
            <a:avLst/>
          </a:prstGeom>
        </p:spPr>
      </p:pic>
      <p:pic>
        <p:nvPicPr>
          <p:cNvPr id="6" name="Picture 5"/>
          <p:cNvPicPr>
            <a:picLocks noChangeAspect="1"/>
          </p:cNvPicPr>
          <p:nvPr/>
        </p:nvPicPr>
        <p:blipFill>
          <a:blip r:embed="rId4"/>
          <a:stretch>
            <a:fillRect/>
          </a:stretch>
        </p:blipFill>
        <p:spPr>
          <a:xfrm>
            <a:off x="4826001" y="221484"/>
            <a:ext cx="3822699" cy="1974232"/>
          </a:xfrm>
          <a:prstGeom prst="rect">
            <a:avLst/>
          </a:prstGeom>
        </p:spPr>
      </p:pic>
      <p:pic>
        <p:nvPicPr>
          <p:cNvPr id="9" name="Picture 8"/>
          <p:cNvPicPr>
            <a:picLocks noChangeAspect="1"/>
          </p:cNvPicPr>
          <p:nvPr/>
        </p:nvPicPr>
        <p:blipFill>
          <a:blip r:embed="rId5"/>
          <a:stretch>
            <a:fillRect/>
          </a:stretch>
        </p:blipFill>
        <p:spPr>
          <a:xfrm>
            <a:off x="4384224" y="2459273"/>
            <a:ext cx="4172808" cy="2018255"/>
          </a:xfrm>
          <a:prstGeom prst="rect">
            <a:avLst/>
          </a:prstGeom>
        </p:spPr>
      </p:pic>
      <p:pic>
        <p:nvPicPr>
          <p:cNvPr id="10" name="Picture 9"/>
          <p:cNvPicPr>
            <a:picLocks noChangeAspect="1"/>
          </p:cNvPicPr>
          <p:nvPr/>
        </p:nvPicPr>
        <p:blipFill>
          <a:blip r:embed="rId6"/>
          <a:stretch>
            <a:fillRect/>
          </a:stretch>
        </p:blipFill>
        <p:spPr>
          <a:xfrm>
            <a:off x="4241802" y="4690496"/>
            <a:ext cx="3863974" cy="2167504"/>
          </a:xfrm>
          <a:prstGeom prst="rect">
            <a:avLst/>
          </a:prstGeom>
        </p:spPr>
      </p:pic>
      <p:sp>
        <p:nvSpPr>
          <p:cNvPr id="11" name="Rectangle 10"/>
          <p:cNvSpPr/>
          <p:nvPr/>
        </p:nvSpPr>
        <p:spPr>
          <a:xfrm>
            <a:off x="5875883" y="5847343"/>
            <a:ext cx="2681149" cy="400110"/>
          </a:xfrm>
          <a:prstGeom prst="rect">
            <a:avLst/>
          </a:prstGeom>
        </p:spPr>
        <p:txBody>
          <a:bodyPr wrap="square">
            <a:spAutoFit/>
          </a:bodyPr>
          <a:lstStyle/>
          <a:p>
            <a:r>
              <a:rPr lang="en-US" sz="2000" b="1" dirty="0">
                <a:solidFill>
                  <a:schemeClr val="accent1"/>
                </a:solidFill>
                <a:effectLst>
                  <a:outerShdw blurRad="38100" dist="38100" dir="2700000" algn="tl">
                    <a:srgbClr val="000000">
                      <a:alpha val="43137"/>
                    </a:srgbClr>
                  </a:outerShdw>
                </a:effectLst>
                <a:latin typeface="Times New Roman" pitchFamily="18" charset="0"/>
                <a:cs typeface="Times New Roman" pitchFamily="18" charset="0"/>
              </a:rPr>
              <a:t>Login page</a:t>
            </a:r>
            <a:endParaRPr lang="en-US" sz="2000" b="1" dirty="0">
              <a:solidFill>
                <a:schemeClr val="accent1"/>
              </a:solidFill>
              <a:effectLst>
                <a:outerShdw blurRad="38100" dist="38100" dir="2700000" algn="tl">
                  <a:srgbClr val="000000">
                    <a:alpha val="43137"/>
                  </a:srgbClr>
                </a:outerShdw>
              </a:effectLst>
            </a:endParaRPr>
          </a:p>
        </p:txBody>
      </p:sp>
      <p:sp>
        <p:nvSpPr>
          <p:cNvPr id="12" name="Rectangle 11"/>
          <p:cNvSpPr/>
          <p:nvPr/>
        </p:nvSpPr>
        <p:spPr>
          <a:xfrm>
            <a:off x="5189978" y="3317327"/>
            <a:ext cx="2681149" cy="400110"/>
          </a:xfrm>
          <a:prstGeom prst="rect">
            <a:avLst/>
          </a:prstGeom>
        </p:spPr>
        <p:txBody>
          <a:bodyPr wrap="square">
            <a:spAutoFit/>
          </a:bodyPr>
          <a:lstStyle/>
          <a:p>
            <a:r>
              <a:rPr lang="en-US" sz="2000" b="1" dirty="0">
                <a:solidFill>
                  <a:schemeClr val="accent1"/>
                </a:solidFill>
                <a:effectLst>
                  <a:outerShdw blurRad="38100" dist="38100" dir="2700000" algn="tl">
                    <a:srgbClr val="000000">
                      <a:alpha val="43137"/>
                    </a:srgbClr>
                  </a:outerShdw>
                </a:effectLst>
                <a:latin typeface="Times New Roman" pitchFamily="18" charset="0"/>
                <a:cs typeface="Times New Roman" pitchFamily="18" charset="0"/>
              </a:rPr>
              <a:t>Register page</a:t>
            </a:r>
            <a:endParaRPr lang="en-US" sz="2000" b="1" dirty="0">
              <a:solidFill>
                <a:schemeClr val="accent1"/>
              </a:solidFill>
              <a:effectLst>
                <a:outerShdw blurRad="38100" dist="38100" dir="2700000" algn="tl">
                  <a:srgbClr val="000000">
                    <a:alpha val="43137"/>
                  </a:srgbClr>
                </a:outerShdw>
              </a:effectLst>
            </a:endParaRPr>
          </a:p>
        </p:txBody>
      </p:sp>
      <p:sp>
        <p:nvSpPr>
          <p:cNvPr id="13" name="Rectangle 12"/>
          <p:cNvSpPr/>
          <p:nvPr/>
        </p:nvSpPr>
        <p:spPr>
          <a:xfrm>
            <a:off x="668778" y="223578"/>
            <a:ext cx="2681149" cy="400110"/>
          </a:xfrm>
          <a:prstGeom prst="rect">
            <a:avLst/>
          </a:prstGeom>
        </p:spPr>
        <p:txBody>
          <a:bodyPr wrap="square">
            <a:spAutoFit/>
          </a:bodyPr>
          <a:lstStyle/>
          <a:p>
            <a:r>
              <a:rPr lang="en-US" sz="2000" b="1" dirty="0">
                <a:solidFill>
                  <a:schemeClr val="accent1"/>
                </a:solidFill>
                <a:effectLst>
                  <a:outerShdw blurRad="38100" dist="38100" dir="2700000" algn="tl">
                    <a:srgbClr val="000000">
                      <a:alpha val="43137"/>
                    </a:srgbClr>
                  </a:outerShdw>
                </a:effectLst>
                <a:latin typeface="Times New Roman" pitchFamily="18" charset="0"/>
                <a:cs typeface="Times New Roman" pitchFamily="18" charset="0"/>
              </a:rPr>
              <a:t>Account view page</a:t>
            </a:r>
            <a:endParaRPr lang="en-US" sz="2000" b="1" dirty="0">
              <a:solidFill>
                <a:schemeClr val="accent1"/>
              </a:solidFill>
              <a:effectLst>
                <a:outerShdw blurRad="38100" dist="38100" dir="2700000" algn="tl">
                  <a:srgbClr val="000000">
                    <a:alpha val="43137"/>
                  </a:srgbClr>
                </a:outerShdw>
              </a:effectLst>
            </a:endParaRPr>
          </a:p>
        </p:txBody>
      </p:sp>
      <p:sp>
        <p:nvSpPr>
          <p:cNvPr id="16" name="Rectangle 15"/>
          <p:cNvSpPr/>
          <p:nvPr/>
        </p:nvSpPr>
        <p:spPr>
          <a:xfrm>
            <a:off x="470761" y="3406280"/>
            <a:ext cx="2681149" cy="400110"/>
          </a:xfrm>
          <a:prstGeom prst="rect">
            <a:avLst/>
          </a:prstGeom>
        </p:spPr>
        <p:txBody>
          <a:bodyPr wrap="square">
            <a:spAutoFit/>
          </a:bodyPr>
          <a:lstStyle/>
          <a:p>
            <a:r>
              <a:rPr lang="en-US" sz="2000" b="1" dirty="0" err="1">
                <a:solidFill>
                  <a:schemeClr val="accent1"/>
                </a:solidFill>
                <a:effectLst>
                  <a:outerShdw blurRad="38100" dist="38100" dir="2700000" algn="tl">
                    <a:srgbClr val="000000">
                      <a:alpha val="43137"/>
                    </a:srgbClr>
                  </a:outerShdw>
                </a:effectLst>
                <a:latin typeface="Times New Roman" pitchFamily="18" charset="0"/>
                <a:cs typeface="Times New Roman" pitchFamily="18" charset="0"/>
              </a:rPr>
              <a:t>Creat</a:t>
            </a:r>
            <a:r>
              <a:rPr lang="en-US" sz="2000" b="1" dirty="0">
                <a:solidFill>
                  <a:schemeClr val="accent1"/>
                </a:solidFill>
                <a:effectLst>
                  <a:outerShdw blurRad="38100" dist="38100" dir="2700000" algn="tl">
                    <a:srgbClr val="000000">
                      <a:alpha val="43137"/>
                    </a:srgbClr>
                  </a:outerShdw>
                </a:effectLst>
                <a:latin typeface="Times New Roman" pitchFamily="18" charset="0"/>
                <a:cs typeface="Times New Roman" pitchFamily="18" charset="0"/>
              </a:rPr>
              <a:t> account page</a:t>
            </a:r>
            <a:endParaRPr lang="en-US" sz="2000" b="1" dirty="0">
              <a:solidFill>
                <a:schemeClr val="accent1"/>
              </a:solidFill>
              <a:effectLst>
                <a:outerShdw blurRad="38100" dist="38100" dir="2700000" algn="tl">
                  <a:srgbClr val="000000">
                    <a:alpha val="43137"/>
                  </a:srgbClr>
                </a:outerShdw>
              </a:effectLst>
            </a:endParaRPr>
          </a:p>
        </p:txBody>
      </p:sp>
      <p:sp>
        <p:nvSpPr>
          <p:cNvPr id="17" name="Rectangle 16"/>
          <p:cNvSpPr/>
          <p:nvPr/>
        </p:nvSpPr>
        <p:spPr>
          <a:xfrm>
            <a:off x="5240928" y="1015661"/>
            <a:ext cx="2681149" cy="400110"/>
          </a:xfrm>
          <a:prstGeom prst="rect">
            <a:avLst/>
          </a:prstGeom>
        </p:spPr>
        <p:txBody>
          <a:bodyPr wrap="square">
            <a:spAutoFit/>
          </a:bodyPr>
          <a:lstStyle/>
          <a:p>
            <a:r>
              <a:rPr lang="en-US" sz="2000" b="1" dirty="0">
                <a:solidFill>
                  <a:schemeClr val="accent1"/>
                </a:solidFill>
                <a:effectLst>
                  <a:outerShdw blurRad="38100" dist="38100" dir="2700000" algn="tl">
                    <a:srgbClr val="000000">
                      <a:alpha val="43137"/>
                    </a:srgbClr>
                  </a:outerShdw>
                </a:effectLst>
                <a:latin typeface="Times New Roman" pitchFamily="18" charset="0"/>
                <a:cs typeface="Times New Roman" pitchFamily="18" charset="0"/>
              </a:rPr>
              <a:t>Edit account page</a:t>
            </a:r>
            <a:endParaRPr lang="en-US" sz="2000" b="1" dirty="0">
              <a:solidFill>
                <a:schemeClr val="accent1"/>
              </a:solidFill>
              <a:effectLst>
                <a:outerShdw blurRad="38100" dist="38100" dir="2700000" algn="tl">
                  <a:srgbClr val="000000">
                    <a:alpha val="43137"/>
                  </a:srgbClr>
                </a:outerShdw>
              </a:effectLst>
            </a:endParaRPr>
          </a:p>
        </p:txBody>
      </p:sp>
      <p:sp>
        <p:nvSpPr>
          <p:cNvPr id="18" name="Google Shape;259;p19"/>
          <p:cNvSpPr txBox="1">
            <a:spLocks/>
          </p:cNvSpPr>
          <p:nvPr/>
        </p:nvSpPr>
        <p:spPr>
          <a:xfrm>
            <a:off x="8857480" y="2990710"/>
            <a:ext cx="3727890" cy="615625"/>
          </a:xfrm>
          <a:prstGeom prst="rect">
            <a:avLst/>
          </a:prstGeom>
        </p:spPr>
        <p:txBody>
          <a:bodyPr spcFirstLastPara="1" wrap="square" lIns="0" tIns="0" rIns="0" bIns="0" anchor="t" anchorCtr="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spcBef>
                <a:spcPts val="600"/>
              </a:spcBef>
              <a:buFont typeface="Arial" panose="020B0604020202020204" pitchFamily="34" charset="0"/>
              <a:buNone/>
            </a:pPr>
            <a:r>
              <a:rPr lang="en-US" sz="2500" b="1" i="1" dirty="0">
                <a:solidFill>
                  <a:srgbClr val="FF0000"/>
                </a:solidFill>
              </a:rPr>
              <a:t>Tran </a:t>
            </a:r>
            <a:r>
              <a:rPr lang="en-US" sz="2500" b="1" i="1" dirty="0" err="1">
                <a:solidFill>
                  <a:srgbClr val="FF0000"/>
                </a:solidFill>
              </a:rPr>
              <a:t>Trung</a:t>
            </a:r>
            <a:r>
              <a:rPr lang="en-US" sz="2500" b="1" i="1" dirty="0">
                <a:solidFill>
                  <a:srgbClr val="FF0000"/>
                </a:solidFill>
              </a:rPr>
              <a:t> </a:t>
            </a:r>
            <a:r>
              <a:rPr lang="en-US" sz="2500" b="1" i="1" dirty="0" err="1">
                <a:solidFill>
                  <a:srgbClr val="FF0000"/>
                </a:solidFill>
              </a:rPr>
              <a:t>Nghia</a:t>
            </a:r>
            <a:endParaRPr lang="en-US" sz="2500" b="1" i="1" dirty="0">
              <a:solidFill>
                <a:srgbClr val="FF0000"/>
              </a:solidFill>
            </a:endParaRPr>
          </a:p>
        </p:txBody>
      </p:sp>
      <p:pic>
        <p:nvPicPr>
          <p:cNvPr id="19" name="Picture 18"/>
          <p:cNvPicPr>
            <a:picLocks noChangeAspect="1"/>
          </p:cNvPicPr>
          <p:nvPr/>
        </p:nvPicPr>
        <p:blipFill>
          <a:blip r:embed="rId7"/>
          <a:stretch>
            <a:fillRect/>
          </a:stretch>
        </p:blipFill>
        <p:spPr>
          <a:xfrm flipV="1">
            <a:off x="8425289" y="5634375"/>
            <a:ext cx="3612208" cy="544729"/>
          </a:xfrm>
          <a:prstGeom prst="rect">
            <a:avLst/>
          </a:prstGeom>
        </p:spPr>
      </p:pic>
      <p:sp>
        <p:nvSpPr>
          <p:cNvPr id="20" name="Rectangle 19"/>
          <p:cNvSpPr/>
          <p:nvPr/>
        </p:nvSpPr>
        <p:spPr>
          <a:xfrm>
            <a:off x="8763170" y="5139653"/>
            <a:ext cx="3122067" cy="400110"/>
          </a:xfrm>
          <a:prstGeom prst="rect">
            <a:avLst/>
          </a:prstGeom>
        </p:spPr>
        <p:txBody>
          <a:bodyPr wrap="square">
            <a:spAutoFit/>
          </a:bodyPr>
          <a:lstStyle/>
          <a:p>
            <a:r>
              <a:rPr lang="en-US" sz="2000" b="1" dirty="0" err="1">
                <a:solidFill>
                  <a:schemeClr val="accent1"/>
                </a:solidFill>
                <a:effectLst>
                  <a:outerShdw blurRad="38100" dist="38100" dir="2700000" algn="tl">
                    <a:srgbClr val="000000">
                      <a:alpha val="43137"/>
                    </a:srgbClr>
                  </a:outerShdw>
                </a:effectLst>
                <a:latin typeface="Times New Roman" pitchFamily="18" charset="0"/>
                <a:cs typeface="Times New Roman" pitchFamily="18" charset="0"/>
              </a:rPr>
              <a:t>Subsrice</a:t>
            </a:r>
            <a:r>
              <a:rPr lang="en-US" sz="2000" b="1" dirty="0">
                <a:solidFill>
                  <a:schemeClr val="accent1"/>
                </a:solidFill>
                <a:effectLst>
                  <a:outerShdw blurRad="38100" dist="38100" dir="2700000" algn="tl">
                    <a:srgbClr val="000000">
                      <a:alpha val="43137"/>
                    </a:srgbClr>
                  </a:outerShdw>
                </a:effectLst>
                <a:latin typeface="Times New Roman" pitchFamily="18" charset="0"/>
                <a:cs typeface="Times New Roman" pitchFamily="18" charset="0"/>
              </a:rPr>
              <a:t> form</a:t>
            </a:r>
            <a:endParaRPr lang="en-US" sz="2000" b="1" dirty="0">
              <a:solidFill>
                <a:schemeClr val="accent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278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21310" y="382587"/>
            <a:ext cx="5205590" cy="2894015"/>
          </a:xfrm>
          <a:prstGeom prst="rect">
            <a:avLst/>
          </a:prstGeom>
        </p:spPr>
      </p:pic>
      <p:pic>
        <p:nvPicPr>
          <p:cNvPr id="6" name="Picture 5"/>
          <p:cNvPicPr>
            <a:picLocks noChangeAspect="1"/>
          </p:cNvPicPr>
          <p:nvPr/>
        </p:nvPicPr>
        <p:blipFill>
          <a:blip r:embed="rId3"/>
          <a:stretch>
            <a:fillRect/>
          </a:stretch>
        </p:blipFill>
        <p:spPr>
          <a:xfrm>
            <a:off x="498476" y="363651"/>
            <a:ext cx="5212242" cy="2931886"/>
          </a:xfrm>
          <a:prstGeom prst="rect">
            <a:avLst/>
          </a:prstGeom>
        </p:spPr>
      </p:pic>
      <p:pic>
        <p:nvPicPr>
          <p:cNvPr id="7" name="Picture 6"/>
          <p:cNvPicPr>
            <a:picLocks noChangeAspect="1"/>
          </p:cNvPicPr>
          <p:nvPr/>
        </p:nvPicPr>
        <p:blipFill>
          <a:blip r:embed="rId4"/>
          <a:stretch>
            <a:fillRect/>
          </a:stretch>
        </p:blipFill>
        <p:spPr>
          <a:xfrm>
            <a:off x="498476" y="4133850"/>
            <a:ext cx="4576036" cy="2574020"/>
          </a:xfrm>
          <a:prstGeom prst="rect">
            <a:avLst/>
          </a:prstGeom>
        </p:spPr>
      </p:pic>
      <p:pic>
        <p:nvPicPr>
          <p:cNvPr id="8" name="Picture 7"/>
          <p:cNvPicPr>
            <a:picLocks noChangeAspect="1"/>
          </p:cNvPicPr>
          <p:nvPr/>
        </p:nvPicPr>
        <p:blipFill>
          <a:blip r:embed="rId5"/>
          <a:stretch>
            <a:fillRect/>
          </a:stretch>
        </p:blipFill>
        <p:spPr>
          <a:xfrm>
            <a:off x="6945290" y="4080458"/>
            <a:ext cx="5006820" cy="2627412"/>
          </a:xfrm>
          <a:prstGeom prst="rect">
            <a:avLst/>
          </a:prstGeom>
        </p:spPr>
      </p:pic>
      <p:sp>
        <p:nvSpPr>
          <p:cNvPr id="9" name="Rectangle 8"/>
          <p:cNvSpPr/>
          <p:nvPr/>
        </p:nvSpPr>
        <p:spPr>
          <a:xfrm>
            <a:off x="9659915" y="3569004"/>
            <a:ext cx="2681149" cy="400110"/>
          </a:xfrm>
          <a:prstGeom prst="rect">
            <a:avLst/>
          </a:prstGeom>
        </p:spPr>
        <p:txBody>
          <a:bodyPr wrap="square">
            <a:spAutoFit/>
          </a:bodyPr>
          <a:lstStyle/>
          <a:p>
            <a:r>
              <a:rPr lang="en-US" sz="2000" b="1" dirty="0">
                <a:solidFill>
                  <a:schemeClr val="accent1"/>
                </a:solidFill>
                <a:effectLst>
                  <a:outerShdw blurRad="38100" dist="38100" dir="2700000" algn="tl">
                    <a:srgbClr val="000000">
                      <a:alpha val="43137"/>
                    </a:srgbClr>
                  </a:outerShdw>
                </a:effectLst>
                <a:latin typeface="Times New Roman" pitchFamily="18" charset="0"/>
                <a:cs typeface="Times New Roman" pitchFamily="18" charset="0"/>
              </a:rPr>
              <a:t>Details product page</a:t>
            </a:r>
            <a:endParaRPr lang="en-US" sz="2000" b="1" dirty="0">
              <a:solidFill>
                <a:schemeClr val="accent1"/>
              </a:solidFill>
              <a:effectLst>
                <a:outerShdw blurRad="38100" dist="38100" dir="2700000" algn="tl">
                  <a:srgbClr val="000000">
                    <a:alpha val="43137"/>
                  </a:srgbClr>
                </a:outerShdw>
              </a:effectLst>
            </a:endParaRPr>
          </a:p>
        </p:txBody>
      </p:sp>
      <p:sp>
        <p:nvSpPr>
          <p:cNvPr id="10" name="Google Shape;259;p19"/>
          <p:cNvSpPr txBox="1">
            <a:spLocks/>
          </p:cNvSpPr>
          <p:nvPr/>
        </p:nvSpPr>
        <p:spPr>
          <a:xfrm>
            <a:off x="4066405" y="3353489"/>
            <a:ext cx="3727890" cy="615625"/>
          </a:xfrm>
          <a:prstGeom prst="rect">
            <a:avLst/>
          </a:prstGeom>
        </p:spPr>
        <p:txBody>
          <a:bodyPr spcFirstLastPara="1" wrap="square" lIns="0" tIns="0" rIns="0" bIns="0" anchor="t" anchorCtr="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spcBef>
                <a:spcPts val="600"/>
              </a:spcBef>
              <a:buFont typeface="Arial" panose="020B0604020202020204" pitchFamily="34" charset="0"/>
              <a:buNone/>
            </a:pPr>
            <a:r>
              <a:rPr lang="en-US" sz="2500" b="1" i="1" dirty="0">
                <a:solidFill>
                  <a:srgbClr val="FF0000"/>
                </a:solidFill>
              </a:rPr>
              <a:t>Nguyen </a:t>
            </a:r>
            <a:r>
              <a:rPr lang="en-US" sz="2500" b="1" i="1" dirty="0" err="1">
                <a:solidFill>
                  <a:srgbClr val="FF0000"/>
                </a:solidFill>
              </a:rPr>
              <a:t>thi</a:t>
            </a:r>
            <a:r>
              <a:rPr lang="en-US" sz="2500" b="1" i="1" dirty="0">
                <a:solidFill>
                  <a:srgbClr val="FF0000"/>
                </a:solidFill>
              </a:rPr>
              <a:t> Anh Thu</a:t>
            </a:r>
          </a:p>
        </p:txBody>
      </p:sp>
      <p:sp>
        <p:nvSpPr>
          <p:cNvPr id="11" name="Rectangle 10"/>
          <p:cNvSpPr/>
          <p:nvPr/>
        </p:nvSpPr>
        <p:spPr>
          <a:xfrm>
            <a:off x="8388330" y="0"/>
            <a:ext cx="2681149" cy="400110"/>
          </a:xfrm>
          <a:prstGeom prst="rect">
            <a:avLst/>
          </a:prstGeom>
        </p:spPr>
        <p:txBody>
          <a:bodyPr wrap="square">
            <a:spAutoFit/>
          </a:bodyPr>
          <a:lstStyle/>
          <a:p>
            <a:r>
              <a:rPr lang="en-US" sz="2000" b="1" dirty="0">
                <a:solidFill>
                  <a:schemeClr val="accent1"/>
                </a:solidFill>
                <a:effectLst>
                  <a:outerShdw blurRad="38100" dist="38100" dir="2700000" algn="tl">
                    <a:srgbClr val="000000">
                      <a:alpha val="43137"/>
                    </a:srgbClr>
                  </a:outerShdw>
                </a:effectLst>
                <a:latin typeface="Times New Roman" pitchFamily="18" charset="0"/>
                <a:cs typeface="Times New Roman" pitchFamily="18" charset="0"/>
              </a:rPr>
              <a:t>About us page</a:t>
            </a:r>
            <a:endParaRPr lang="en-US" sz="2000" b="1" dirty="0">
              <a:solidFill>
                <a:schemeClr val="accent1"/>
              </a:solidFill>
              <a:effectLst>
                <a:outerShdw blurRad="38100" dist="38100" dir="2700000" algn="tl">
                  <a:srgbClr val="000000">
                    <a:alpha val="43137"/>
                  </a:srgbClr>
                </a:outerShdw>
              </a:effectLst>
            </a:endParaRPr>
          </a:p>
        </p:txBody>
      </p:sp>
      <p:sp>
        <p:nvSpPr>
          <p:cNvPr id="12" name="Rectangle 11"/>
          <p:cNvSpPr/>
          <p:nvPr/>
        </p:nvSpPr>
        <p:spPr>
          <a:xfrm>
            <a:off x="692130" y="0"/>
            <a:ext cx="2681149" cy="400110"/>
          </a:xfrm>
          <a:prstGeom prst="rect">
            <a:avLst/>
          </a:prstGeom>
        </p:spPr>
        <p:txBody>
          <a:bodyPr wrap="square">
            <a:spAutoFit/>
          </a:bodyPr>
          <a:lstStyle/>
          <a:p>
            <a:r>
              <a:rPr lang="en-US" sz="2000" b="1" dirty="0">
                <a:solidFill>
                  <a:schemeClr val="accent1"/>
                </a:solidFill>
                <a:effectLst>
                  <a:outerShdw blurRad="38100" dist="38100" dir="2700000" algn="tl">
                    <a:srgbClr val="000000">
                      <a:alpha val="43137"/>
                    </a:srgbClr>
                  </a:outerShdw>
                </a:effectLst>
                <a:latin typeface="Times New Roman" pitchFamily="18" charset="0"/>
                <a:cs typeface="Times New Roman" pitchFamily="18" charset="0"/>
              </a:rPr>
              <a:t>Contact page</a:t>
            </a:r>
            <a:endParaRPr lang="en-US" sz="2000" b="1" dirty="0">
              <a:solidFill>
                <a:schemeClr val="accent1"/>
              </a:solidFill>
              <a:effectLst>
                <a:outerShdw blurRad="38100" dist="38100" dir="2700000" algn="tl">
                  <a:srgbClr val="000000">
                    <a:alpha val="43137"/>
                  </a:srgbClr>
                </a:outerShdw>
              </a:effectLst>
            </a:endParaRPr>
          </a:p>
        </p:txBody>
      </p:sp>
      <p:sp>
        <p:nvSpPr>
          <p:cNvPr id="13" name="Rectangle 12"/>
          <p:cNvSpPr/>
          <p:nvPr/>
        </p:nvSpPr>
        <p:spPr>
          <a:xfrm>
            <a:off x="596880" y="3659188"/>
            <a:ext cx="2681149" cy="400110"/>
          </a:xfrm>
          <a:prstGeom prst="rect">
            <a:avLst/>
          </a:prstGeom>
        </p:spPr>
        <p:txBody>
          <a:bodyPr wrap="square">
            <a:spAutoFit/>
          </a:bodyPr>
          <a:lstStyle/>
          <a:p>
            <a:r>
              <a:rPr lang="en-US" sz="2000" b="1" dirty="0">
                <a:solidFill>
                  <a:schemeClr val="accent1"/>
                </a:solidFill>
                <a:effectLst>
                  <a:outerShdw blurRad="38100" dist="38100" dir="2700000" algn="tl">
                    <a:srgbClr val="000000">
                      <a:alpha val="43137"/>
                    </a:srgbClr>
                  </a:outerShdw>
                </a:effectLst>
                <a:latin typeface="Times New Roman" pitchFamily="18" charset="0"/>
                <a:cs typeface="Times New Roman" pitchFamily="18" charset="0"/>
              </a:rPr>
              <a:t>Reply page</a:t>
            </a:r>
            <a:endParaRPr lang="en-US" sz="2000" b="1" dirty="0">
              <a:solidFill>
                <a:schemeClr val="accent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90057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92091" y="4359971"/>
            <a:ext cx="3694112" cy="1857375"/>
          </a:xfrm>
          <a:prstGeom prst="rect">
            <a:avLst/>
          </a:prstGeom>
        </p:spPr>
      </p:pic>
      <p:pic>
        <p:nvPicPr>
          <p:cNvPr id="5" name="Picture 4"/>
          <p:cNvPicPr>
            <a:picLocks noChangeAspect="1"/>
          </p:cNvPicPr>
          <p:nvPr/>
        </p:nvPicPr>
        <p:blipFill>
          <a:blip r:embed="rId3"/>
          <a:stretch>
            <a:fillRect/>
          </a:stretch>
        </p:blipFill>
        <p:spPr>
          <a:xfrm>
            <a:off x="191878" y="3008301"/>
            <a:ext cx="3974506" cy="2367704"/>
          </a:xfrm>
          <a:prstGeom prst="rect">
            <a:avLst/>
          </a:prstGeom>
        </p:spPr>
      </p:pic>
      <p:pic>
        <p:nvPicPr>
          <p:cNvPr id="6" name="Picture 5"/>
          <p:cNvPicPr>
            <a:picLocks noChangeAspect="1"/>
          </p:cNvPicPr>
          <p:nvPr/>
        </p:nvPicPr>
        <p:blipFill>
          <a:blip r:embed="rId4"/>
          <a:stretch>
            <a:fillRect/>
          </a:stretch>
        </p:blipFill>
        <p:spPr>
          <a:xfrm>
            <a:off x="8267415" y="4154683"/>
            <a:ext cx="3711575" cy="2087761"/>
          </a:xfrm>
          <a:prstGeom prst="rect">
            <a:avLst/>
          </a:prstGeom>
        </p:spPr>
      </p:pic>
      <p:pic>
        <p:nvPicPr>
          <p:cNvPr id="7" name="Picture 6"/>
          <p:cNvPicPr>
            <a:picLocks noChangeAspect="1"/>
          </p:cNvPicPr>
          <p:nvPr/>
        </p:nvPicPr>
        <p:blipFill>
          <a:blip r:embed="rId5"/>
          <a:stretch>
            <a:fillRect/>
          </a:stretch>
        </p:blipFill>
        <p:spPr>
          <a:xfrm>
            <a:off x="4886325" y="316802"/>
            <a:ext cx="4210050" cy="2507357"/>
          </a:xfrm>
          <a:prstGeom prst="rect">
            <a:avLst/>
          </a:prstGeom>
        </p:spPr>
      </p:pic>
      <p:pic>
        <p:nvPicPr>
          <p:cNvPr id="8" name="Picture 7"/>
          <p:cNvPicPr>
            <a:picLocks noChangeAspect="1"/>
          </p:cNvPicPr>
          <p:nvPr/>
        </p:nvPicPr>
        <p:blipFill>
          <a:blip r:embed="rId6"/>
          <a:stretch>
            <a:fillRect/>
          </a:stretch>
        </p:blipFill>
        <p:spPr>
          <a:xfrm>
            <a:off x="244475" y="73025"/>
            <a:ext cx="3775075" cy="2123479"/>
          </a:xfrm>
          <a:prstGeom prst="rect">
            <a:avLst/>
          </a:prstGeom>
        </p:spPr>
      </p:pic>
      <p:sp>
        <p:nvSpPr>
          <p:cNvPr id="9" name="Google Shape;259;p19"/>
          <p:cNvSpPr txBox="1">
            <a:spLocks/>
          </p:cNvSpPr>
          <p:nvPr/>
        </p:nvSpPr>
        <p:spPr>
          <a:xfrm>
            <a:off x="2409055" y="2068674"/>
            <a:ext cx="3727890" cy="615625"/>
          </a:xfrm>
          <a:prstGeom prst="rect">
            <a:avLst/>
          </a:prstGeom>
        </p:spPr>
        <p:txBody>
          <a:bodyPr spcFirstLastPara="1" wrap="square" lIns="0" tIns="0" rIns="0" bIns="0" anchor="t" anchorCtr="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spcBef>
                <a:spcPts val="600"/>
              </a:spcBef>
              <a:buFont typeface="Arial" panose="020B0604020202020204" pitchFamily="34" charset="0"/>
              <a:buNone/>
            </a:pPr>
            <a:r>
              <a:rPr lang="en-US" sz="2500" b="1" i="1" dirty="0">
                <a:solidFill>
                  <a:srgbClr val="FF0000"/>
                </a:solidFill>
              </a:rPr>
              <a:t>Nguyen </a:t>
            </a:r>
            <a:r>
              <a:rPr lang="en-US" sz="2500" b="1" i="1" dirty="0" err="1">
                <a:solidFill>
                  <a:srgbClr val="FF0000"/>
                </a:solidFill>
              </a:rPr>
              <a:t>thi</a:t>
            </a:r>
            <a:r>
              <a:rPr lang="en-US" sz="2500" b="1" i="1" dirty="0">
                <a:solidFill>
                  <a:srgbClr val="FF0000"/>
                </a:solidFill>
              </a:rPr>
              <a:t> Anh Thu</a:t>
            </a:r>
          </a:p>
        </p:txBody>
      </p:sp>
      <p:sp>
        <p:nvSpPr>
          <p:cNvPr id="10" name="Google Shape;259;p19"/>
          <p:cNvSpPr txBox="1">
            <a:spLocks/>
          </p:cNvSpPr>
          <p:nvPr/>
        </p:nvSpPr>
        <p:spPr>
          <a:xfrm>
            <a:off x="6918684" y="4673033"/>
            <a:ext cx="3727890" cy="615625"/>
          </a:xfrm>
          <a:prstGeom prst="rect">
            <a:avLst/>
          </a:prstGeom>
        </p:spPr>
        <p:txBody>
          <a:bodyPr spcFirstLastPara="1" wrap="square" lIns="0" tIns="0" rIns="0" bIns="0" anchor="t" anchorCtr="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spcBef>
                <a:spcPts val="600"/>
              </a:spcBef>
              <a:buFont typeface="Arial" panose="020B0604020202020204" pitchFamily="34" charset="0"/>
              <a:buNone/>
            </a:pPr>
            <a:r>
              <a:rPr lang="en-US" sz="2500" b="1" i="1" dirty="0">
                <a:solidFill>
                  <a:srgbClr val="FF0000"/>
                </a:solidFill>
              </a:rPr>
              <a:t>Bui Dai Thang</a:t>
            </a:r>
          </a:p>
        </p:txBody>
      </p:sp>
      <p:sp>
        <p:nvSpPr>
          <p:cNvPr id="11" name="Rectangle 10"/>
          <p:cNvSpPr/>
          <p:nvPr/>
        </p:nvSpPr>
        <p:spPr>
          <a:xfrm>
            <a:off x="8597880" y="3728653"/>
            <a:ext cx="2681149" cy="400110"/>
          </a:xfrm>
          <a:prstGeom prst="rect">
            <a:avLst/>
          </a:prstGeom>
        </p:spPr>
        <p:txBody>
          <a:bodyPr wrap="square">
            <a:spAutoFit/>
          </a:bodyPr>
          <a:lstStyle/>
          <a:p>
            <a:r>
              <a:rPr lang="en-US" sz="2000" b="1" dirty="0" err="1">
                <a:solidFill>
                  <a:schemeClr val="accent1"/>
                </a:solidFill>
                <a:effectLst>
                  <a:outerShdw blurRad="38100" dist="38100" dir="2700000" algn="tl">
                    <a:srgbClr val="000000">
                      <a:alpha val="43137"/>
                    </a:srgbClr>
                  </a:outerShdw>
                </a:effectLst>
                <a:latin typeface="Times New Roman" pitchFamily="18" charset="0"/>
                <a:cs typeface="Times New Roman" pitchFamily="18" charset="0"/>
              </a:rPr>
              <a:t>Wishlist</a:t>
            </a:r>
            <a:r>
              <a:rPr lang="en-US" sz="2000" b="1" dirty="0">
                <a:solidFill>
                  <a:schemeClr val="accent1"/>
                </a:solidFill>
                <a:effectLst>
                  <a:outerShdw blurRad="38100" dist="38100" dir="2700000" algn="tl">
                    <a:srgbClr val="000000">
                      <a:alpha val="43137"/>
                    </a:srgbClr>
                  </a:outerShdw>
                </a:effectLst>
                <a:latin typeface="Times New Roman" pitchFamily="18" charset="0"/>
                <a:cs typeface="Times New Roman" pitchFamily="18" charset="0"/>
              </a:rPr>
              <a:t> page</a:t>
            </a:r>
            <a:endParaRPr lang="en-US" sz="2000" b="1" dirty="0">
              <a:solidFill>
                <a:schemeClr val="accent1"/>
              </a:solidFill>
              <a:effectLst>
                <a:outerShdw blurRad="38100" dist="38100" dir="2700000" algn="tl">
                  <a:srgbClr val="000000">
                    <a:alpha val="43137"/>
                  </a:srgbClr>
                </a:outerShdw>
              </a:effectLst>
            </a:endParaRPr>
          </a:p>
        </p:txBody>
      </p:sp>
      <p:sp>
        <p:nvSpPr>
          <p:cNvPr id="12" name="Rectangle 11"/>
          <p:cNvSpPr/>
          <p:nvPr/>
        </p:nvSpPr>
        <p:spPr>
          <a:xfrm>
            <a:off x="4696667" y="3928708"/>
            <a:ext cx="2681149" cy="400110"/>
          </a:xfrm>
          <a:prstGeom prst="rect">
            <a:avLst/>
          </a:prstGeom>
        </p:spPr>
        <p:txBody>
          <a:bodyPr wrap="square">
            <a:spAutoFit/>
          </a:bodyPr>
          <a:lstStyle/>
          <a:p>
            <a:r>
              <a:rPr lang="en-US" sz="2000" b="1" dirty="0">
                <a:solidFill>
                  <a:schemeClr val="accent1"/>
                </a:solidFill>
                <a:effectLst>
                  <a:outerShdw blurRad="38100" dist="38100" dir="2700000" algn="tl">
                    <a:srgbClr val="000000">
                      <a:alpha val="43137"/>
                    </a:srgbClr>
                  </a:outerShdw>
                </a:effectLst>
                <a:latin typeface="Times New Roman" pitchFamily="18" charset="0"/>
                <a:cs typeface="Times New Roman" pitchFamily="18" charset="0"/>
              </a:rPr>
              <a:t>Compare page</a:t>
            </a:r>
            <a:endParaRPr lang="en-US" sz="2000" b="1" dirty="0">
              <a:solidFill>
                <a:schemeClr val="accent1"/>
              </a:solidFill>
              <a:effectLst>
                <a:outerShdw blurRad="38100" dist="38100" dir="2700000" algn="tl">
                  <a:srgbClr val="000000">
                    <a:alpha val="43137"/>
                  </a:srgbClr>
                </a:outerShdw>
              </a:effectLst>
            </a:endParaRPr>
          </a:p>
        </p:txBody>
      </p:sp>
      <p:sp>
        <p:nvSpPr>
          <p:cNvPr id="13" name="Rectangle 12"/>
          <p:cNvSpPr/>
          <p:nvPr/>
        </p:nvSpPr>
        <p:spPr>
          <a:xfrm>
            <a:off x="586320" y="2608191"/>
            <a:ext cx="2681149" cy="400110"/>
          </a:xfrm>
          <a:prstGeom prst="rect">
            <a:avLst/>
          </a:prstGeom>
        </p:spPr>
        <p:txBody>
          <a:bodyPr wrap="square">
            <a:spAutoFit/>
          </a:bodyPr>
          <a:lstStyle/>
          <a:p>
            <a:r>
              <a:rPr lang="en-US" sz="2000" b="1" dirty="0">
                <a:solidFill>
                  <a:schemeClr val="accent1"/>
                </a:solidFill>
                <a:effectLst>
                  <a:outerShdw blurRad="38100" dist="38100" dir="2700000" algn="tl">
                    <a:srgbClr val="000000">
                      <a:alpha val="43137"/>
                    </a:srgbClr>
                  </a:outerShdw>
                </a:effectLst>
                <a:latin typeface="Times New Roman" pitchFamily="18" charset="0"/>
                <a:cs typeface="Times New Roman" pitchFamily="18" charset="0"/>
              </a:rPr>
              <a:t>Cart page</a:t>
            </a:r>
            <a:endParaRPr lang="en-US" sz="2000" b="1" dirty="0">
              <a:solidFill>
                <a:schemeClr val="accent1"/>
              </a:solidFill>
              <a:effectLst>
                <a:outerShdw blurRad="38100" dist="38100" dir="2700000" algn="tl">
                  <a:srgbClr val="000000">
                    <a:alpha val="43137"/>
                  </a:srgbClr>
                </a:outerShdw>
              </a:effectLst>
            </a:endParaRPr>
          </a:p>
        </p:txBody>
      </p:sp>
      <p:sp>
        <p:nvSpPr>
          <p:cNvPr id="14" name="Rectangle 13"/>
          <p:cNvSpPr/>
          <p:nvPr/>
        </p:nvSpPr>
        <p:spPr>
          <a:xfrm>
            <a:off x="4949825" y="-13144"/>
            <a:ext cx="2681149" cy="400110"/>
          </a:xfrm>
          <a:prstGeom prst="rect">
            <a:avLst/>
          </a:prstGeom>
        </p:spPr>
        <p:txBody>
          <a:bodyPr wrap="square">
            <a:spAutoFit/>
          </a:bodyPr>
          <a:lstStyle/>
          <a:p>
            <a:r>
              <a:rPr lang="en-US" sz="2000" b="1" dirty="0">
                <a:solidFill>
                  <a:schemeClr val="accent1"/>
                </a:solidFill>
                <a:effectLst>
                  <a:outerShdw blurRad="38100" dist="38100" dir="2700000" algn="tl">
                    <a:srgbClr val="000000">
                      <a:alpha val="43137"/>
                    </a:srgbClr>
                  </a:outerShdw>
                </a:effectLst>
                <a:latin typeface="Times New Roman" pitchFamily="18" charset="0"/>
                <a:cs typeface="Times New Roman" pitchFamily="18" charset="0"/>
              </a:rPr>
              <a:t>Check out page</a:t>
            </a:r>
            <a:endParaRPr lang="en-US" sz="2000" b="1" dirty="0">
              <a:solidFill>
                <a:schemeClr val="accent1"/>
              </a:solidFill>
              <a:effectLst>
                <a:outerShdw blurRad="38100" dist="38100" dir="2700000" algn="tl">
                  <a:srgbClr val="000000">
                    <a:alpha val="43137"/>
                  </a:srgbClr>
                </a:outerShdw>
              </a:effectLst>
            </a:endParaRPr>
          </a:p>
        </p:txBody>
      </p:sp>
      <p:sp>
        <p:nvSpPr>
          <p:cNvPr id="15" name="Rectangle 14"/>
          <p:cNvSpPr/>
          <p:nvPr/>
        </p:nvSpPr>
        <p:spPr>
          <a:xfrm>
            <a:off x="791437" y="1437861"/>
            <a:ext cx="2681149" cy="400110"/>
          </a:xfrm>
          <a:prstGeom prst="rect">
            <a:avLst/>
          </a:prstGeom>
        </p:spPr>
        <p:txBody>
          <a:bodyPr wrap="square">
            <a:spAutoFit/>
          </a:bodyPr>
          <a:lstStyle/>
          <a:p>
            <a:r>
              <a:rPr lang="en-US" sz="2000" b="1" dirty="0">
                <a:solidFill>
                  <a:schemeClr val="accent1"/>
                </a:solidFill>
                <a:effectLst>
                  <a:outerShdw blurRad="38100" dist="38100" dir="2700000" algn="tl">
                    <a:srgbClr val="000000">
                      <a:alpha val="43137"/>
                    </a:srgbClr>
                  </a:outerShdw>
                </a:effectLst>
                <a:latin typeface="Times New Roman" pitchFamily="18" charset="0"/>
                <a:cs typeface="Times New Roman" pitchFamily="18" charset="0"/>
              </a:rPr>
              <a:t>Order details page</a:t>
            </a:r>
            <a:endParaRPr lang="en-US" sz="2000" b="1" dirty="0">
              <a:solidFill>
                <a:schemeClr val="accent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36307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Atma" panose="020B0604020202020204" charset="0"/>
                <a:cs typeface="Atma" panose="020B0604020202020204" charset="0"/>
              </a:rPr>
              <a:t>Defect</a:t>
            </a:r>
            <a:br>
              <a:rPr lang="en-US" b="1" dirty="0">
                <a:solidFill>
                  <a:srgbClr val="FFFF00"/>
                </a:solidFill>
                <a:latin typeface="Atma" panose="020B0604020202020204" charset="0"/>
                <a:cs typeface="Atma" panose="020B0604020202020204" charset="0"/>
              </a:rPr>
            </a:br>
            <a:endParaRPr lang="en-US" dirty="0"/>
          </a:p>
        </p:txBody>
      </p:sp>
      <p:sp>
        <p:nvSpPr>
          <p:cNvPr id="4" name="Content Placeholder 3"/>
          <p:cNvSpPr>
            <a:spLocks noGrp="1"/>
          </p:cNvSpPr>
          <p:nvPr>
            <p:ph sz="quarter" idx="13"/>
          </p:nvPr>
        </p:nvSpPr>
        <p:spPr>
          <a:xfrm>
            <a:off x="913774" y="1676400"/>
            <a:ext cx="10516226" cy="4114799"/>
          </a:xfrm>
        </p:spPr>
        <p:txBody>
          <a:bodyPr/>
          <a:lstStyle/>
          <a:p>
            <a:pPr marL="285750" indent="-285750"/>
            <a:r>
              <a:rPr lang="en-US" dirty="0">
                <a:latin typeface="Atma" panose="020B0604020202020204" charset="0"/>
                <a:cs typeface="Atma" panose="020B0604020202020204" charset="0"/>
              </a:rPr>
              <a:t>Because it is at the start-up stage, HARMONIC does not have a remuneration system as well as a membership registration function for loyal customers.</a:t>
            </a:r>
          </a:p>
          <a:p>
            <a:pPr marL="285750" indent="-285750"/>
            <a:r>
              <a:rPr lang="en-US" dirty="0">
                <a:latin typeface="Atma" panose="020B0604020202020204" charset="0"/>
                <a:cs typeface="Atma" panose="020B0604020202020204" charset="0"/>
              </a:rPr>
              <a:t>The interface is still incomplete and still has many flaws.</a:t>
            </a:r>
          </a:p>
          <a:p>
            <a:pPr marL="285750" indent="-285750"/>
            <a:r>
              <a:rPr lang="en-US" dirty="0">
                <a:latin typeface="Atma" panose="020B0604020202020204" charset="0"/>
                <a:cs typeface="Atma" panose="020B0604020202020204" charset="0"/>
              </a:rPr>
              <a:t>In the future, it will be necessary to try to develop more functions so that users can easily access and use the web in the best possible way.</a:t>
            </a:r>
          </a:p>
          <a:p>
            <a:endParaRPr lang="en-US" dirty="0"/>
          </a:p>
        </p:txBody>
      </p:sp>
    </p:spTree>
    <p:extLst>
      <p:ext uri="{BB962C8B-B14F-4D97-AF65-F5344CB8AC3E}">
        <p14:creationId xmlns:p14="http://schemas.microsoft.com/office/powerpoint/2010/main" val="2759517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FF0000"/>
                </a:solidFill>
              </a:rPr>
              <a:t>Thank you so much for listening to our presentation today</a:t>
            </a:r>
          </a:p>
        </p:txBody>
      </p:sp>
      <p:sp>
        <p:nvSpPr>
          <p:cNvPr id="3" name="Subtitle 2"/>
          <p:cNvSpPr>
            <a:spLocks noGrp="1"/>
          </p:cNvSpPr>
          <p:nvPr>
            <p:ph type="subTitle" idx="1"/>
          </p:nvPr>
        </p:nvSpPr>
        <p:spPr/>
        <p:txBody>
          <a:bodyPr/>
          <a:lstStyle/>
          <a:p>
            <a:r>
              <a:rPr lang="en-US" dirty="0">
                <a:solidFill>
                  <a:schemeClr val="tx1">
                    <a:lumMod val="95000"/>
                    <a:lumOff val="5000"/>
                  </a:schemeClr>
                </a:solidFill>
              </a:rPr>
              <a:t>GROUP 4</a:t>
            </a:r>
            <a:br>
              <a:rPr lang="en-US" dirty="0">
                <a:solidFill>
                  <a:schemeClr val="tx1">
                    <a:lumMod val="95000"/>
                    <a:lumOff val="5000"/>
                  </a:schemeClr>
                </a:solidFill>
              </a:rPr>
            </a:br>
            <a:r>
              <a:rPr lang="en-US" dirty="0">
                <a:solidFill>
                  <a:schemeClr val="tx1">
                    <a:lumMod val="95000"/>
                    <a:lumOff val="5000"/>
                  </a:schemeClr>
                </a:solidFill>
              </a:rPr>
              <a:t>FSM – PROMINENT WEBSITE </a:t>
            </a:r>
            <a:br>
              <a:rPr lang="en-US" dirty="0">
                <a:solidFill>
                  <a:schemeClr val="tx1">
                    <a:lumMod val="95000"/>
                    <a:lumOff val="5000"/>
                  </a:schemeClr>
                </a:solidFill>
              </a:rPr>
            </a:br>
            <a:r>
              <a:rPr lang="en-US" dirty="0">
                <a:solidFill>
                  <a:schemeClr val="tx1">
                    <a:lumMod val="95000"/>
                    <a:lumOff val="5000"/>
                  </a:schemeClr>
                </a:solidFill>
              </a:rPr>
              <a:t>T1.2011.M0</a:t>
            </a:r>
          </a:p>
        </p:txBody>
      </p:sp>
    </p:spTree>
    <p:extLst>
      <p:ext uri="{BB962C8B-B14F-4D97-AF65-F5344CB8AC3E}">
        <p14:creationId xmlns:p14="http://schemas.microsoft.com/office/powerpoint/2010/main" val="1791759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959" y="85898"/>
            <a:ext cx="8596668" cy="1320800"/>
          </a:xfrm>
        </p:spPr>
        <p:txBody>
          <a:bodyPr/>
          <a:lstStyle/>
          <a:p>
            <a:r>
              <a:rPr lang="en-US" dirty="0"/>
              <a:t>Introduce</a:t>
            </a:r>
          </a:p>
        </p:txBody>
      </p:sp>
      <p:sp>
        <p:nvSpPr>
          <p:cNvPr id="3" name="Content Placeholder 2"/>
          <p:cNvSpPr>
            <a:spLocks noGrp="1"/>
          </p:cNvSpPr>
          <p:nvPr>
            <p:ph sz="quarter" idx="13"/>
          </p:nvPr>
        </p:nvSpPr>
        <p:spPr>
          <a:xfrm>
            <a:off x="635770" y="969356"/>
            <a:ext cx="8596668" cy="924559"/>
          </a:xfrm>
        </p:spPr>
        <p:txBody>
          <a:bodyPr>
            <a:normAutofit fontScale="85000" lnSpcReduction="20000"/>
          </a:bodyPr>
          <a:lstStyle/>
          <a:p>
            <a:r>
              <a:rPr lang="en-US" dirty="0">
                <a:solidFill>
                  <a:srgbClr val="FF0000"/>
                </a:solidFill>
                <a:latin typeface="Georgia" panose="02040502050405020303" pitchFamily="18" charset="0"/>
              </a:rPr>
              <a:t>FSM - Prominent</a:t>
            </a:r>
            <a:r>
              <a:rPr lang="en-US" dirty="0">
                <a:latin typeface="Georgia" panose="02040502050405020303" pitchFamily="18" charset="0"/>
              </a:rPr>
              <a:t> is a fashion store established during the "war" period against the covid-19 epidemic in 2021 and is one of the most trusted and supported stores in Vietnam.</a:t>
            </a:r>
          </a:p>
        </p:txBody>
      </p:sp>
      <p:sp>
        <p:nvSpPr>
          <p:cNvPr id="4" name="Content Placeholder 2"/>
          <p:cNvSpPr txBox="1">
            <a:spLocks/>
          </p:cNvSpPr>
          <p:nvPr/>
        </p:nvSpPr>
        <p:spPr>
          <a:xfrm>
            <a:off x="569268" y="2470495"/>
            <a:ext cx="8596668" cy="1265382"/>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latin typeface="Georgia" panose="02040502050405020303" pitchFamily="18" charset="0"/>
              </a:rPr>
              <a:t>The epidemic situation is still dangerous, sitting at home and with just a few clicks you can shop very easily when using the </a:t>
            </a:r>
            <a:r>
              <a:rPr lang="en-US" dirty="0">
                <a:solidFill>
                  <a:srgbClr val="FF0000"/>
                </a:solidFill>
                <a:latin typeface="Georgia" panose="02040502050405020303" pitchFamily="18" charset="0"/>
              </a:rPr>
              <a:t>FSM - Prominent</a:t>
            </a:r>
            <a:r>
              <a:rPr lang="en-US" dirty="0">
                <a:latin typeface="Georgia" panose="02040502050405020303" pitchFamily="18" charset="0"/>
              </a:rPr>
              <a:t> website. Product quality is always in the top of fashion websites on the market today, with extremely affordable prices - free shipping in a fast time. One of the things that make up our brand.</a:t>
            </a:r>
            <a:endParaRPr lang="en-US" dirty="0"/>
          </a:p>
        </p:txBody>
      </p:sp>
      <p:sp>
        <p:nvSpPr>
          <p:cNvPr id="5" name="Content Placeholder 2"/>
          <p:cNvSpPr txBox="1">
            <a:spLocks/>
          </p:cNvSpPr>
          <p:nvPr/>
        </p:nvSpPr>
        <p:spPr>
          <a:xfrm>
            <a:off x="569268" y="4312457"/>
            <a:ext cx="8596668" cy="221303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latin typeface="Georgia" panose="02040502050405020303" pitchFamily="18" charset="0"/>
              </a:rPr>
              <a:t>Beside that , we are also very interested in the feeling of using the website from the same basic functions to the most complex functions, we still try to give users a comfortable and comfortable feeling. incredibly easy. Do not hesitate to stop by </a:t>
            </a:r>
            <a:r>
              <a:rPr lang="en-US" dirty="0">
                <a:solidFill>
                  <a:srgbClr val="FF0000"/>
                </a:solidFill>
                <a:latin typeface="Georgia" panose="02040502050405020303" pitchFamily="18" charset="0"/>
              </a:rPr>
              <a:t>FSM - Prominent </a:t>
            </a:r>
            <a:r>
              <a:rPr lang="en-US" dirty="0">
                <a:latin typeface="Georgia" panose="02040502050405020303" pitchFamily="18" charset="0"/>
              </a:rPr>
              <a:t>shop to shop for yourself the most beautiful - trendy outfits that are extremely affordable for us?</a:t>
            </a:r>
            <a:endParaRPr lang="en-US" dirty="0"/>
          </a:p>
          <a:p>
            <a:endParaRPr lang="en-US" dirty="0"/>
          </a:p>
          <a:p>
            <a:endParaRPr lang="en-US" dirty="0"/>
          </a:p>
        </p:txBody>
      </p:sp>
    </p:spTree>
    <p:extLst>
      <p:ext uri="{BB962C8B-B14F-4D97-AF65-F5344CB8AC3E}">
        <p14:creationId xmlns:p14="http://schemas.microsoft.com/office/powerpoint/2010/main" val="308358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flipH="1" flipV="1">
            <a:off x="2951018" y="1652398"/>
            <a:ext cx="257695" cy="433233"/>
          </a:xfrm>
          <a:prstGeom prst="line">
            <a:avLst/>
          </a:prstGeom>
        </p:spPr>
        <p:style>
          <a:lnRef idx="1">
            <a:schemeClr val="accent3"/>
          </a:lnRef>
          <a:fillRef idx="0">
            <a:schemeClr val="accent3"/>
          </a:fillRef>
          <a:effectRef idx="0">
            <a:schemeClr val="accent3"/>
          </a:effectRef>
          <a:fontRef idx="minor">
            <a:schemeClr val="tx1"/>
          </a:fontRef>
        </p:style>
      </p:cxnSp>
      <p:cxnSp>
        <p:nvCxnSpPr>
          <p:cNvPr id="51" name="Straight Connector 50"/>
          <p:cNvCxnSpPr/>
          <p:nvPr/>
        </p:nvCxnSpPr>
        <p:spPr>
          <a:xfrm flipV="1">
            <a:off x="7115696" y="1592981"/>
            <a:ext cx="334741" cy="625064"/>
          </a:xfrm>
          <a:prstGeom prst="line">
            <a:avLst/>
          </a:prstGeom>
        </p:spPr>
        <p:style>
          <a:lnRef idx="1">
            <a:schemeClr val="accent3"/>
          </a:lnRef>
          <a:fillRef idx="0">
            <a:schemeClr val="accent3"/>
          </a:fillRef>
          <a:effectRef idx="0">
            <a:schemeClr val="accent3"/>
          </a:effectRef>
          <a:fontRef idx="minor">
            <a:schemeClr val="tx1"/>
          </a:fontRef>
        </p:style>
      </p:cxnSp>
      <p:cxnSp>
        <p:nvCxnSpPr>
          <p:cNvPr id="53" name="Straight Connector 52"/>
          <p:cNvCxnSpPr/>
          <p:nvPr/>
        </p:nvCxnSpPr>
        <p:spPr>
          <a:xfrm flipV="1">
            <a:off x="2783647" y="4446710"/>
            <a:ext cx="334741" cy="625064"/>
          </a:xfrm>
          <a:prstGeom prst="line">
            <a:avLst/>
          </a:prstGeom>
        </p:spPr>
        <p:style>
          <a:lnRef idx="1">
            <a:schemeClr val="accent3"/>
          </a:lnRef>
          <a:fillRef idx="0">
            <a:schemeClr val="accent3"/>
          </a:fillRef>
          <a:effectRef idx="0">
            <a:schemeClr val="accent3"/>
          </a:effectRef>
          <a:fontRef idx="minor">
            <a:schemeClr val="tx1"/>
          </a:fontRef>
        </p:style>
      </p:cxnSp>
      <p:cxnSp>
        <p:nvCxnSpPr>
          <p:cNvPr id="54" name="Straight Connector 53"/>
          <p:cNvCxnSpPr/>
          <p:nvPr/>
        </p:nvCxnSpPr>
        <p:spPr>
          <a:xfrm flipH="1" flipV="1">
            <a:off x="7249815" y="4362073"/>
            <a:ext cx="272178" cy="709701"/>
          </a:xfrm>
          <a:prstGeom prst="line">
            <a:avLst/>
          </a:prstGeom>
        </p:spPr>
        <p:style>
          <a:lnRef idx="1">
            <a:schemeClr val="accent3"/>
          </a:lnRef>
          <a:fillRef idx="0">
            <a:schemeClr val="accent3"/>
          </a:fillRef>
          <a:effectRef idx="0">
            <a:schemeClr val="accent3"/>
          </a:effectRef>
          <a:fontRef idx="minor">
            <a:schemeClr val="tx1"/>
          </a:fontRef>
        </p:style>
      </p:cxnSp>
      <p:sp>
        <p:nvSpPr>
          <p:cNvPr id="38" name="Rounded Rectangle 37"/>
          <p:cNvSpPr/>
          <p:nvPr/>
        </p:nvSpPr>
        <p:spPr>
          <a:xfrm>
            <a:off x="195550" y="507862"/>
            <a:ext cx="3225338" cy="116378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000" dirty="0">
                <a:solidFill>
                  <a:schemeClr val="tx1"/>
                </a:solidFill>
                <a:latin typeface="Quicksand Light" panose="020B0604020202020204" charset="0"/>
                <a:ea typeface="Segoe UI Black" panose="020B0A02040204020203" pitchFamily="34" charset="0"/>
                <a:cs typeface="Atma" panose="020B0604020202020204" charset="0"/>
              </a:rPr>
              <a:t>Customers are more and more inclined to look for what they need online, where everything is much cheaper due to low maintenance (unlike in a physical store where business owners have to worry about maintenance costs and money to rent).</a:t>
            </a:r>
          </a:p>
        </p:txBody>
      </p:sp>
      <p:sp>
        <p:nvSpPr>
          <p:cNvPr id="40" name="Rounded Rectangle 39"/>
          <p:cNvSpPr/>
          <p:nvPr/>
        </p:nvSpPr>
        <p:spPr>
          <a:xfrm>
            <a:off x="346095" y="5071774"/>
            <a:ext cx="3225338" cy="1522191"/>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sz="1000" dirty="0">
                <a:solidFill>
                  <a:schemeClr val="tx1"/>
                </a:solidFill>
                <a:latin typeface="Atma" panose="020B0604020202020204" charset="0"/>
                <a:ea typeface="Segoe UI Black" panose="020B0A02040204020203" pitchFamily="34" charset="0"/>
                <a:cs typeface="Atma" panose="020B0604020202020204" charset="0"/>
              </a:rPr>
              <a:t>Whether the business of a business of a store goes up or not depends largely on the level of customer satisfaction and trust. Through the website, customers can have positive or negative feedback from which businesses can draw out shortcomings and adjust to match customer requirements and at the same time allow them to access and expand. their customer base.</a:t>
            </a:r>
          </a:p>
        </p:txBody>
      </p:sp>
      <p:sp>
        <p:nvSpPr>
          <p:cNvPr id="45" name="Rounded Rectangle 44"/>
          <p:cNvSpPr/>
          <p:nvPr/>
        </p:nvSpPr>
        <p:spPr>
          <a:xfrm>
            <a:off x="6352848" y="488616"/>
            <a:ext cx="3225338" cy="116378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sz="1000" dirty="0">
                <a:solidFill>
                  <a:schemeClr val="tx1"/>
                </a:solidFill>
                <a:latin typeface="Atma" panose="020B0604020202020204" charset="0"/>
                <a:ea typeface="Segoe UI Black" panose="020B0A02040204020203" pitchFamily="34" charset="0"/>
                <a:cs typeface="Atma" panose="020B0604020202020204" charset="0"/>
              </a:rPr>
              <a:t>Realizing that traditional marketing platforms would not support sales, </a:t>
            </a:r>
            <a:r>
              <a:rPr lang="en-US" sz="1000" dirty="0">
                <a:solidFill>
                  <a:srgbClr val="FF0000"/>
                </a:solidFill>
                <a:latin typeface="Atma" panose="020B0604020202020204" charset="0"/>
                <a:ea typeface="Segoe UI Black" panose="020B0A02040204020203" pitchFamily="34" charset="0"/>
                <a:cs typeface="Atma" panose="020B0604020202020204" charset="0"/>
              </a:rPr>
              <a:t>FSM - Prominent </a:t>
            </a:r>
            <a:r>
              <a:rPr lang="en-US" sz="1000" dirty="0">
                <a:solidFill>
                  <a:schemeClr val="tx1"/>
                </a:solidFill>
                <a:latin typeface="Atma" panose="020B0604020202020204" charset="0"/>
                <a:ea typeface="Segoe UI Black" panose="020B0A02040204020203" pitchFamily="34" charset="0"/>
                <a:cs typeface="Atma" panose="020B0604020202020204" charset="0"/>
              </a:rPr>
              <a:t>decided to adopt an Internet approach as E-Commerce has become the fastest growing platform for businesses.</a:t>
            </a:r>
          </a:p>
        </p:txBody>
      </p:sp>
      <p:sp>
        <p:nvSpPr>
          <p:cNvPr id="46" name="Rounded Rectangle 45"/>
          <p:cNvSpPr/>
          <p:nvPr/>
        </p:nvSpPr>
        <p:spPr>
          <a:xfrm>
            <a:off x="6760931" y="4945495"/>
            <a:ext cx="3355657" cy="1555058"/>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sz="1000" dirty="0">
                <a:solidFill>
                  <a:schemeClr val="tx1"/>
                </a:solidFill>
                <a:latin typeface="Atma" panose="020B0604020202020204" charset="0"/>
                <a:ea typeface="Segoe UI Black" panose="020B0A02040204020203" pitchFamily="34" charset="0"/>
                <a:cs typeface="Atma" panose="020B0604020202020204" charset="0"/>
              </a:rPr>
              <a:t>Compared to the cost of building and operating a traditional store. Building an "online store" is considered more economical. Moreover, in the context of social distancing due to the Covid-19 pandemic, when businesses are struggling with store closures, the price of premises. Online sales websites are still operating effectively, bringing in revenue for businesses.</a:t>
            </a:r>
          </a:p>
        </p:txBody>
      </p:sp>
      <p:grpSp>
        <p:nvGrpSpPr>
          <p:cNvPr id="43" name="Group 42"/>
          <p:cNvGrpSpPr/>
          <p:nvPr/>
        </p:nvGrpSpPr>
        <p:grpSpPr>
          <a:xfrm>
            <a:off x="2951418" y="1966797"/>
            <a:ext cx="5329983" cy="2514671"/>
            <a:chOff x="3538118" y="1900295"/>
            <a:chExt cx="5329983" cy="2514671"/>
          </a:xfrm>
        </p:grpSpPr>
        <p:pic>
          <p:nvPicPr>
            <p:cNvPr id="1031" name="Picture 7" descr="Hình ảnh suy nghĩ - Những hình ảnh suy tư về cuộc sống đầy triết lý"/>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38118" y="1900295"/>
              <a:ext cx="4402804" cy="2514671"/>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4720265" y="2600172"/>
              <a:ext cx="4147836" cy="630942"/>
            </a:xfrm>
            <a:prstGeom prst="rect">
              <a:avLst/>
            </a:prstGeom>
            <a:noFill/>
          </p:spPr>
          <p:txBody>
            <a:bodyPr wrap="square" lIns="91440" tIns="45720" rIns="91440" bIns="45720">
              <a:spAutoFit/>
            </a:bodyPr>
            <a:lstStyle/>
            <a:p>
              <a:pPr algn="ctr"/>
              <a:r>
                <a:rPr lang="en-US" sz="3500" b="0" cap="none" spc="0" dirty="0">
                  <a:ln w="0"/>
                  <a:solidFill>
                    <a:srgbClr val="0070C0"/>
                  </a:solidFill>
                  <a:effectLst>
                    <a:reflection blurRad="6350" stA="53000" endA="300" endPos="35500" dir="5400000" sy="-90000" algn="bl" rotWithShape="0"/>
                  </a:effectLst>
                </a:rPr>
                <a:t>Purpose</a:t>
              </a:r>
            </a:p>
          </p:txBody>
        </p:sp>
      </p:grpSp>
    </p:spTree>
    <p:extLst>
      <p:ext uri="{BB962C8B-B14F-4D97-AF65-F5344CB8AC3E}">
        <p14:creationId xmlns:p14="http://schemas.microsoft.com/office/powerpoint/2010/main" val="713579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2679" y="-93901"/>
            <a:ext cx="8596668" cy="1320800"/>
          </a:xfrm>
        </p:spPr>
        <p:txBody>
          <a:bodyPr>
            <a:normAutofit/>
          </a:bodyPr>
          <a:lstStyle/>
          <a:p>
            <a:r>
              <a:rPr lang="en-US" dirty="0">
                <a:solidFill>
                  <a:schemeClr val="tx1"/>
                </a:solidFill>
              </a:rPr>
              <a:t>Customers' convenience and benefits</a:t>
            </a:r>
          </a:p>
        </p:txBody>
      </p:sp>
      <p:grpSp>
        <p:nvGrpSpPr>
          <p:cNvPr id="12" name="Group 11"/>
          <p:cNvGrpSpPr/>
          <p:nvPr/>
        </p:nvGrpSpPr>
        <p:grpSpPr>
          <a:xfrm>
            <a:off x="994755" y="1085579"/>
            <a:ext cx="4292138" cy="1754326"/>
            <a:chOff x="504305" y="1157978"/>
            <a:chExt cx="4292138" cy="1754326"/>
          </a:xfrm>
        </p:grpSpPr>
        <p:sp>
          <p:nvSpPr>
            <p:cNvPr id="3" name="Rectangle 2"/>
            <p:cNvSpPr/>
            <p:nvPr/>
          </p:nvSpPr>
          <p:spPr>
            <a:xfrm>
              <a:off x="504305" y="1157978"/>
              <a:ext cx="4292138" cy="1754326"/>
            </a:xfrm>
            <a:prstGeom prst="rect">
              <a:avLst/>
            </a:prstGeom>
          </p:spPr>
          <p:txBody>
            <a:bodyPr wrap="square">
              <a:spAutoFit/>
            </a:bodyPr>
            <a:lstStyle/>
            <a:p>
              <a:pPr lvl="0"/>
              <a:r>
                <a:rPr lang="en-US" dirty="0">
                  <a:ln>
                    <a:solidFill>
                      <a:schemeClr val="accent5"/>
                    </a:solidFill>
                  </a:ln>
                  <a:solidFill>
                    <a:schemeClr val="accent5"/>
                  </a:solidFill>
                  <a:latin typeface="Quicksand Light" panose="020B0604020202020204" charset="0"/>
                </a:rPr>
                <a:t>The website must allow customers visiting the website to browse and search for products by using search terms or filtering the categories and attributes of the products. They can compare products.</a:t>
              </a:r>
            </a:p>
          </p:txBody>
        </p:sp>
        <p:sp>
          <p:nvSpPr>
            <p:cNvPr id="8" name="Rectangle 36">
              <a:extLst>
                <a:ext uri="{FF2B5EF4-FFF2-40B4-BE49-F238E27FC236}">
                  <a16:creationId xmlns:a16="http://schemas.microsoft.com/office/drawing/2014/main" id="{B037EF12-9996-4E65-8FF1-A83012C3BC34}"/>
                </a:ext>
              </a:extLst>
            </p:cNvPr>
            <p:cNvSpPr/>
            <p:nvPr/>
          </p:nvSpPr>
          <p:spPr>
            <a:xfrm rot="5400000">
              <a:off x="3797011" y="1895622"/>
              <a:ext cx="1134348" cy="1054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ko-KR" altLang="en-US" sz="1800"/>
            </a:p>
          </p:txBody>
        </p:sp>
      </p:grpSp>
      <p:grpSp>
        <p:nvGrpSpPr>
          <p:cNvPr id="13" name="Group 12"/>
          <p:cNvGrpSpPr/>
          <p:nvPr/>
        </p:nvGrpSpPr>
        <p:grpSpPr>
          <a:xfrm>
            <a:off x="6645494" y="1962743"/>
            <a:ext cx="4575799" cy="1134348"/>
            <a:chOff x="4974636" y="2427918"/>
            <a:chExt cx="4575799" cy="1134348"/>
          </a:xfrm>
        </p:grpSpPr>
        <p:sp>
          <p:nvSpPr>
            <p:cNvPr id="4" name="Rectangle 3"/>
            <p:cNvSpPr/>
            <p:nvPr/>
          </p:nvSpPr>
          <p:spPr>
            <a:xfrm>
              <a:off x="5258297" y="2515530"/>
              <a:ext cx="4292138" cy="923330"/>
            </a:xfrm>
            <a:prstGeom prst="rect">
              <a:avLst/>
            </a:prstGeom>
          </p:spPr>
          <p:txBody>
            <a:bodyPr wrap="square">
              <a:spAutoFit/>
            </a:bodyPr>
            <a:lstStyle/>
            <a:p>
              <a:pPr lvl="0"/>
              <a:r>
                <a:rPr lang="en-US" dirty="0">
                  <a:ln>
                    <a:solidFill>
                      <a:schemeClr val="accent6">
                        <a:lumMod val="50000"/>
                      </a:schemeClr>
                    </a:solidFill>
                  </a:ln>
                  <a:solidFill>
                    <a:schemeClr val="accent6"/>
                  </a:solidFill>
                  <a:latin typeface="Quicksand Light" panose="020B0604020202020204" charset="0"/>
                </a:rPr>
                <a:t>A customer can leave a review or inquiry about the product and review the product.</a:t>
              </a:r>
            </a:p>
          </p:txBody>
        </p:sp>
        <p:sp>
          <p:nvSpPr>
            <p:cNvPr id="9" name="Rectangle 36">
              <a:extLst>
                <a:ext uri="{FF2B5EF4-FFF2-40B4-BE49-F238E27FC236}">
                  <a16:creationId xmlns:a16="http://schemas.microsoft.com/office/drawing/2014/main" id="{B037EF12-9996-4E65-8FF1-A83012C3BC34}"/>
                </a:ext>
              </a:extLst>
            </p:cNvPr>
            <p:cNvSpPr/>
            <p:nvPr/>
          </p:nvSpPr>
          <p:spPr>
            <a:xfrm rot="5400000">
              <a:off x="4460196" y="2942358"/>
              <a:ext cx="1134348" cy="105467"/>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ko-KR" altLang="en-US" sz="1800"/>
            </a:p>
          </p:txBody>
        </p:sp>
      </p:grpSp>
      <p:grpSp>
        <p:nvGrpSpPr>
          <p:cNvPr id="14" name="Group 13"/>
          <p:cNvGrpSpPr/>
          <p:nvPr/>
        </p:nvGrpSpPr>
        <p:grpSpPr>
          <a:xfrm>
            <a:off x="994755" y="3697424"/>
            <a:ext cx="3932100" cy="2308324"/>
            <a:chOff x="504305" y="3872254"/>
            <a:chExt cx="3932100" cy="2308324"/>
          </a:xfrm>
        </p:grpSpPr>
        <p:sp>
          <p:nvSpPr>
            <p:cNvPr id="5" name="Rectangle 4"/>
            <p:cNvSpPr/>
            <p:nvPr/>
          </p:nvSpPr>
          <p:spPr>
            <a:xfrm>
              <a:off x="504305" y="3872254"/>
              <a:ext cx="3807146" cy="2308324"/>
            </a:xfrm>
            <a:prstGeom prst="rect">
              <a:avLst/>
            </a:prstGeom>
          </p:spPr>
          <p:txBody>
            <a:bodyPr wrap="square">
              <a:spAutoFit/>
            </a:bodyPr>
            <a:lstStyle/>
            <a:p>
              <a:pPr lvl="0"/>
              <a:r>
                <a:rPr lang="en-US" dirty="0">
                  <a:ln>
                    <a:solidFill>
                      <a:srgbClr val="FFC000"/>
                    </a:solidFill>
                  </a:ln>
                  <a:solidFill>
                    <a:schemeClr val="accent2"/>
                  </a:solidFill>
                  <a:latin typeface="Quicksand Light" panose="020B0604020202020204" charset="0"/>
                </a:rPr>
                <a:t>The site must allow administrators (store owners and others appointed to the job) to view, update (when required) existing products, categories, product attributes, orders, and more. order has been placed, customer feedback on the product....</a:t>
              </a:r>
            </a:p>
          </p:txBody>
        </p:sp>
        <p:sp>
          <p:nvSpPr>
            <p:cNvPr id="10" name="Rectangle 36">
              <a:extLst>
                <a:ext uri="{FF2B5EF4-FFF2-40B4-BE49-F238E27FC236}">
                  <a16:creationId xmlns:a16="http://schemas.microsoft.com/office/drawing/2014/main" id="{B037EF12-9996-4E65-8FF1-A83012C3BC34}"/>
                </a:ext>
              </a:extLst>
            </p:cNvPr>
            <p:cNvSpPr/>
            <p:nvPr/>
          </p:nvSpPr>
          <p:spPr>
            <a:xfrm rot="5400000">
              <a:off x="3630278" y="4883861"/>
              <a:ext cx="1487299" cy="124954"/>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ko-KR" altLang="en-US" sz="1800"/>
            </a:p>
          </p:txBody>
        </p:sp>
      </p:grpSp>
      <p:grpSp>
        <p:nvGrpSpPr>
          <p:cNvPr id="15" name="Group 14"/>
          <p:cNvGrpSpPr/>
          <p:nvPr/>
        </p:nvGrpSpPr>
        <p:grpSpPr>
          <a:xfrm>
            <a:off x="6645494" y="4577699"/>
            <a:ext cx="4575803" cy="1754326"/>
            <a:chOff x="4974636" y="4749417"/>
            <a:chExt cx="4575803" cy="1754326"/>
          </a:xfrm>
        </p:grpSpPr>
        <p:sp>
          <p:nvSpPr>
            <p:cNvPr id="6" name="Rectangle 5"/>
            <p:cNvSpPr/>
            <p:nvPr/>
          </p:nvSpPr>
          <p:spPr>
            <a:xfrm>
              <a:off x="5258301" y="4749417"/>
              <a:ext cx="4292138" cy="1754326"/>
            </a:xfrm>
            <a:prstGeom prst="rect">
              <a:avLst/>
            </a:prstGeom>
          </p:spPr>
          <p:txBody>
            <a:bodyPr wrap="square">
              <a:spAutoFit/>
            </a:bodyPr>
            <a:lstStyle/>
            <a:p>
              <a:pPr lvl="0"/>
              <a:r>
                <a:rPr lang="en-US" dirty="0">
                  <a:ln>
                    <a:solidFill>
                      <a:schemeClr val="accent2"/>
                    </a:solidFill>
                  </a:ln>
                  <a:solidFill>
                    <a:schemeClr val="accent2"/>
                  </a:solidFill>
                  <a:latin typeface="Quicksand Light" panose="020B0604020202020204" charset="0"/>
                </a:rPr>
                <a:t>The website must allow customers visiting the website to browse and search for products by using search terms or filtering the categories and attributes of the products. They can compare products.</a:t>
              </a:r>
            </a:p>
          </p:txBody>
        </p:sp>
        <p:sp>
          <p:nvSpPr>
            <p:cNvPr id="11" name="Rectangle 36">
              <a:extLst>
                <a:ext uri="{FF2B5EF4-FFF2-40B4-BE49-F238E27FC236}">
                  <a16:creationId xmlns:a16="http://schemas.microsoft.com/office/drawing/2014/main" id="{B037EF12-9996-4E65-8FF1-A83012C3BC34}"/>
                </a:ext>
              </a:extLst>
            </p:cNvPr>
            <p:cNvSpPr/>
            <p:nvPr/>
          </p:nvSpPr>
          <p:spPr>
            <a:xfrm rot="5400000">
              <a:off x="4348073" y="5569789"/>
              <a:ext cx="1358594" cy="10546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800"/>
            </a:p>
          </p:txBody>
        </p:sp>
      </p:grpSp>
    </p:spTree>
    <p:extLst>
      <p:ext uri="{BB962C8B-B14F-4D97-AF65-F5344CB8AC3E}">
        <p14:creationId xmlns:p14="http://schemas.microsoft.com/office/powerpoint/2010/main" val="420078731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6-Point Star 8"/>
          <p:cNvSpPr/>
          <p:nvPr/>
        </p:nvSpPr>
        <p:spPr>
          <a:xfrm>
            <a:off x="8626422" y="1612669"/>
            <a:ext cx="1554480" cy="1030778"/>
          </a:xfrm>
          <a:prstGeom prst="star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6-Point Star 7"/>
          <p:cNvSpPr/>
          <p:nvPr/>
        </p:nvSpPr>
        <p:spPr>
          <a:xfrm>
            <a:off x="2360815" y="1404851"/>
            <a:ext cx="1554480" cy="1030778"/>
          </a:xfrm>
          <a:prstGeom prst="star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3774" y="67594"/>
            <a:ext cx="10364451" cy="1042797"/>
          </a:xfrm>
        </p:spPr>
        <p:txBody>
          <a:bodyPr/>
          <a:lstStyle/>
          <a:p>
            <a:r>
              <a:rPr lang="en-US" dirty="0"/>
              <a:t>Active Method</a:t>
            </a:r>
          </a:p>
        </p:txBody>
      </p:sp>
      <p:sp>
        <p:nvSpPr>
          <p:cNvPr id="3" name="Text Placeholder 2"/>
          <p:cNvSpPr>
            <a:spLocks noGrp="1"/>
          </p:cNvSpPr>
          <p:nvPr>
            <p:ph type="body" idx="1"/>
          </p:nvPr>
        </p:nvSpPr>
        <p:spPr>
          <a:xfrm>
            <a:off x="2551179" y="1612669"/>
            <a:ext cx="1222799" cy="534066"/>
          </a:xfrm>
        </p:spPr>
        <p:txBody>
          <a:bodyPr/>
          <a:lstStyle/>
          <a:p>
            <a:r>
              <a:rPr lang="en-US" dirty="0"/>
              <a:t>Admin </a:t>
            </a:r>
          </a:p>
        </p:txBody>
      </p:sp>
      <p:sp>
        <p:nvSpPr>
          <p:cNvPr id="4" name="Content Placeholder 3"/>
          <p:cNvSpPr>
            <a:spLocks noGrp="1"/>
          </p:cNvSpPr>
          <p:nvPr>
            <p:ph sz="quarter" idx="13"/>
          </p:nvPr>
        </p:nvSpPr>
        <p:spPr/>
        <p:txBody>
          <a:bodyPr>
            <a:normAutofit lnSpcReduction="10000"/>
          </a:bodyPr>
          <a:lstStyle/>
          <a:p>
            <a:r>
              <a:rPr lang="en-US" dirty="0">
                <a:latin typeface="Atma" panose="020B0604020202020204" charset="0"/>
                <a:cs typeface="Atma" panose="020B0604020202020204" charset="0"/>
              </a:rPr>
              <a:t> </a:t>
            </a:r>
            <a:r>
              <a:rPr lang="vi-VN" dirty="0">
                <a:solidFill>
                  <a:schemeClr val="accent3"/>
                </a:solidFill>
                <a:latin typeface="Quicksand" panose="020B0604020202020204" charset="0"/>
                <a:cs typeface="Atma" panose="020B0604020202020204" charset="0"/>
              </a:rPr>
              <a:t>Admin can manage </a:t>
            </a:r>
            <a:r>
              <a:rPr lang="en-US" dirty="0">
                <a:solidFill>
                  <a:schemeClr val="accent3"/>
                </a:solidFill>
                <a:latin typeface="Atma" panose="020B0604020202020204" charset="0"/>
                <a:cs typeface="Atma" panose="020B0604020202020204" charset="0"/>
              </a:rPr>
              <a:t>( view , edit , delete ) </a:t>
            </a:r>
            <a:r>
              <a:rPr lang="vi-VN" dirty="0">
                <a:solidFill>
                  <a:schemeClr val="accent3"/>
                </a:solidFill>
                <a:latin typeface="Quicksand" panose="020B0604020202020204" charset="0"/>
                <a:cs typeface="Atma" panose="020B0604020202020204" charset="0"/>
              </a:rPr>
              <a:t>products</a:t>
            </a:r>
            <a:r>
              <a:rPr lang="en-US" dirty="0">
                <a:solidFill>
                  <a:schemeClr val="accent3"/>
                </a:solidFill>
                <a:latin typeface="Atma" panose="020B0604020202020204" charset="0"/>
                <a:cs typeface="Atma" panose="020B0604020202020204" charset="0"/>
              </a:rPr>
              <a:t> , Product-type , category , account , etc.</a:t>
            </a:r>
          </a:p>
          <a:p>
            <a:r>
              <a:rPr lang="en-US" dirty="0">
                <a:solidFill>
                  <a:schemeClr val="accent3"/>
                </a:solidFill>
                <a:latin typeface="Atma" panose="020B0604020202020204" charset="0"/>
                <a:cs typeface="Atma" panose="020B0604020202020204" charset="0"/>
              </a:rPr>
              <a:t> </a:t>
            </a:r>
            <a:r>
              <a:rPr lang="en-US" dirty="0">
                <a:solidFill>
                  <a:schemeClr val="accent3"/>
                </a:solidFill>
              </a:rPr>
              <a:t>Order processing ( view , accept or deliver , delete )</a:t>
            </a:r>
          </a:p>
          <a:p>
            <a:r>
              <a:rPr lang="en-US" dirty="0">
                <a:solidFill>
                  <a:schemeClr val="accent3"/>
                </a:solidFill>
                <a:latin typeface="Atma" panose="020B0604020202020204" charset="0"/>
                <a:cs typeface="Atma" panose="020B0604020202020204" charset="0"/>
              </a:rPr>
              <a:t>Manage email from user ( view , reply)</a:t>
            </a:r>
          </a:p>
          <a:p>
            <a:endParaRPr lang="en-US" dirty="0">
              <a:latin typeface="Atma" panose="020B0604020202020204" charset="0"/>
              <a:cs typeface="Atma" panose="020B0604020202020204" charset="0"/>
            </a:endParaRPr>
          </a:p>
        </p:txBody>
      </p:sp>
      <p:sp>
        <p:nvSpPr>
          <p:cNvPr id="5" name="Text Placeholder 4"/>
          <p:cNvSpPr>
            <a:spLocks noGrp="1"/>
          </p:cNvSpPr>
          <p:nvPr>
            <p:ph type="body" sz="quarter" idx="3"/>
          </p:nvPr>
        </p:nvSpPr>
        <p:spPr>
          <a:xfrm>
            <a:off x="8923492" y="1793684"/>
            <a:ext cx="960340" cy="555303"/>
          </a:xfrm>
        </p:spPr>
        <p:txBody>
          <a:bodyPr/>
          <a:lstStyle/>
          <a:p>
            <a:r>
              <a:rPr lang="en-US" dirty="0"/>
              <a:t>User</a:t>
            </a:r>
          </a:p>
        </p:txBody>
      </p:sp>
      <p:sp>
        <p:nvSpPr>
          <p:cNvPr id="6" name="Content Placeholder 5"/>
          <p:cNvSpPr>
            <a:spLocks noGrp="1"/>
          </p:cNvSpPr>
          <p:nvPr>
            <p:ph sz="quarter" idx="14"/>
          </p:nvPr>
        </p:nvSpPr>
        <p:spPr>
          <a:xfrm>
            <a:off x="6787342" y="3051012"/>
            <a:ext cx="5105401" cy="2740187"/>
          </a:xfrm>
        </p:spPr>
        <p:txBody>
          <a:bodyPr/>
          <a:lstStyle/>
          <a:p>
            <a:r>
              <a:rPr lang="en-US" dirty="0">
                <a:solidFill>
                  <a:srgbClr val="FFC000"/>
                </a:solidFill>
              </a:rPr>
              <a:t>View product / order / change information </a:t>
            </a:r>
          </a:p>
          <a:p>
            <a:r>
              <a:rPr lang="en-US" dirty="0">
                <a:solidFill>
                  <a:srgbClr val="FFC000"/>
                </a:solidFill>
              </a:rPr>
              <a:t> use </a:t>
            </a:r>
            <a:r>
              <a:rPr lang="en-US" dirty="0" err="1">
                <a:solidFill>
                  <a:srgbClr val="FFC000"/>
                </a:solidFill>
              </a:rPr>
              <a:t>wishlist</a:t>
            </a:r>
            <a:r>
              <a:rPr lang="en-US" dirty="0">
                <a:solidFill>
                  <a:srgbClr val="FFC000"/>
                </a:solidFill>
              </a:rPr>
              <a:t> , </a:t>
            </a:r>
            <a:r>
              <a:rPr lang="en-US" dirty="0" err="1">
                <a:solidFill>
                  <a:srgbClr val="FFC000"/>
                </a:solidFill>
              </a:rPr>
              <a:t>comepare</a:t>
            </a:r>
            <a:r>
              <a:rPr lang="en-US" dirty="0">
                <a:solidFill>
                  <a:srgbClr val="FFC000"/>
                </a:solidFill>
              </a:rPr>
              <a:t> page , …</a:t>
            </a:r>
          </a:p>
        </p:txBody>
      </p:sp>
      <p:sp>
        <p:nvSpPr>
          <p:cNvPr id="14" name="Rectangle 36">
            <a:extLst>
              <a:ext uri="{FF2B5EF4-FFF2-40B4-BE49-F238E27FC236}">
                <a16:creationId xmlns:a16="http://schemas.microsoft.com/office/drawing/2014/main" id="{B037EF12-9996-4E65-8FF1-A83012C3BC34}"/>
              </a:ext>
            </a:extLst>
          </p:cNvPr>
          <p:cNvSpPr/>
          <p:nvPr/>
        </p:nvSpPr>
        <p:spPr>
          <a:xfrm rot="5400000">
            <a:off x="4604155" y="4144632"/>
            <a:ext cx="3333406" cy="33103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ko-KR" altLang="en-US" sz="1800"/>
          </a:p>
        </p:txBody>
      </p:sp>
    </p:spTree>
    <p:extLst>
      <p:ext uri="{BB962C8B-B14F-4D97-AF65-F5344CB8AC3E}">
        <p14:creationId xmlns:p14="http://schemas.microsoft.com/office/powerpoint/2010/main" val="4209456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Atma" panose="020B0604020202020204" charset="0"/>
                <a:cs typeface="Atma" panose="020B0604020202020204" charset="0"/>
              </a:rPr>
              <a:t>Advantages</a:t>
            </a:r>
            <a:br>
              <a:rPr lang="en-US" b="1" dirty="0">
                <a:solidFill>
                  <a:srgbClr val="FF0000"/>
                </a:solidFill>
                <a:latin typeface="Atma" panose="020B0604020202020204" charset="0"/>
                <a:cs typeface="Atma" panose="020B0604020202020204" charset="0"/>
              </a:rPr>
            </a:br>
            <a:endParaRPr lang="en-US" dirty="0">
              <a:solidFill>
                <a:srgbClr val="FF0000"/>
              </a:solidFill>
            </a:endParaRPr>
          </a:p>
        </p:txBody>
      </p:sp>
      <p:sp>
        <p:nvSpPr>
          <p:cNvPr id="3" name="Content Placeholder 2"/>
          <p:cNvSpPr>
            <a:spLocks noGrp="1"/>
          </p:cNvSpPr>
          <p:nvPr>
            <p:ph sz="quarter" idx="13"/>
          </p:nvPr>
        </p:nvSpPr>
        <p:spPr/>
        <p:txBody>
          <a:bodyPr/>
          <a:lstStyle/>
          <a:p>
            <a:pPr marL="342900" indent="-342900"/>
            <a:r>
              <a:rPr lang="en-US" dirty="0">
                <a:latin typeface="Atma" panose="020B0604020202020204" charset="0"/>
                <a:cs typeface="Atma" panose="020B0604020202020204" charset="0"/>
              </a:rPr>
              <a:t>Customers can view detailed or overview information and order pants, shirts, shoes, etc. available on the website.</a:t>
            </a:r>
          </a:p>
          <a:p>
            <a:pPr marL="342900" indent="-342900"/>
            <a:r>
              <a:rPr lang="en-US" dirty="0">
                <a:latin typeface="Atma" panose="020B0604020202020204" charset="0"/>
                <a:cs typeface="Atma" panose="020B0604020202020204" charset="0"/>
              </a:rPr>
              <a:t>Customers can leave feedback for the store</a:t>
            </a:r>
          </a:p>
          <a:p>
            <a:pPr marL="342900" indent="-342900"/>
            <a:r>
              <a:rPr lang="en-US" dirty="0">
                <a:latin typeface="Atma" panose="020B0604020202020204" charset="0"/>
                <a:cs typeface="Atma" panose="020B0604020202020204" charset="0"/>
              </a:rPr>
              <a:t>Customers can also see the store's street address to visit or shop directly through the Contact section</a:t>
            </a:r>
          </a:p>
          <a:p>
            <a:pPr marL="342900" indent="-342900"/>
            <a:r>
              <a:rPr lang="en-US" dirty="0">
                <a:latin typeface="Atma" panose="020B0604020202020204" charset="0"/>
                <a:cs typeface="Atma" panose="020B0604020202020204" charset="0"/>
              </a:rPr>
              <a:t>It is possible to search specifically for the name of the fruit that the customer needs.</a:t>
            </a:r>
          </a:p>
          <a:p>
            <a:endParaRPr lang="en-US" dirty="0"/>
          </a:p>
        </p:txBody>
      </p:sp>
    </p:spTree>
    <p:extLst>
      <p:ext uri="{BB962C8B-B14F-4D97-AF65-F5344CB8AC3E}">
        <p14:creationId xmlns:p14="http://schemas.microsoft.com/office/powerpoint/2010/main" val="1656381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28;p17"/>
          <p:cNvSpPr txBox="1">
            <a:spLocks noGrp="1"/>
          </p:cNvSpPr>
          <p:nvPr>
            <p:ph type="ctrTitle"/>
          </p:nvPr>
        </p:nvSpPr>
        <p:spPr>
          <a:xfrm>
            <a:off x="3041179" y="1837266"/>
            <a:ext cx="6475356" cy="2725035"/>
          </a:xfrm>
          <a:prstGeom prst="rect">
            <a:avLst/>
          </a:prstGeom>
        </p:spPr>
        <p:txBody>
          <a:bodyPr spcFirstLastPara="1" wrap="square" lIns="0" tIns="0" rIns="0" bIns="0" anchor="b" anchorCtr="0">
            <a:noAutofit/>
          </a:bodyPr>
          <a:lstStyle/>
          <a:p>
            <a:pPr lvl="0"/>
            <a:r>
              <a:rPr lang="en-US" sz="6000" dirty="0">
                <a:latin typeface="Imprint MT Shadow" panose="04020605060303030202" pitchFamily="82" charset="0"/>
                <a:cs typeface="Atma" panose="020B0604020202020204" charset="0"/>
              </a:rPr>
              <a:t>Specific Job Details Of Each Member</a:t>
            </a:r>
            <a:endParaRPr sz="6000" dirty="0">
              <a:latin typeface="Imprint MT Shadow" panose="04020605060303030202" pitchFamily="82" charset="0"/>
              <a:cs typeface="Atma" panose="020B0604020202020204" charset="0"/>
            </a:endParaRPr>
          </a:p>
        </p:txBody>
      </p:sp>
    </p:spTree>
    <p:extLst>
      <p:ext uri="{BB962C8B-B14F-4D97-AF65-F5344CB8AC3E}">
        <p14:creationId xmlns:p14="http://schemas.microsoft.com/office/powerpoint/2010/main" val="3419103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74930" y="3518485"/>
            <a:ext cx="2681149" cy="400110"/>
          </a:xfrm>
          <a:prstGeom prst="rect">
            <a:avLst/>
          </a:prstGeom>
        </p:spPr>
        <p:txBody>
          <a:bodyPr wrap="square">
            <a:spAutoFit/>
          </a:bodyPr>
          <a:lstStyle/>
          <a:p>
            <a:r>
              <a:rPr lang="en-US" sz="2000" b="1" dirty="0">
                <a:solidFill>
                  <a:schemeClr val="accent1"/>
                </a:solidFill>
                <a:effectLst>
                  <a:outerShdw blurRad="38100" dist="38100" dir="2700000" algn="tl">
                    <a:srgbClr val="000000">
                      <a:alpha val="43137"/>
                    </a:srgbClr>
                  </a:outerShdw>
                </a:effectLst>
                <a:latin typeface="Times New Roman" pitchFamily="18" charset="0"/>
                <a:cs typeface="Times New Roman" pitchFamily="18" charset="0"/>
              </a:rPr>
              <a:t>Edit product page</a:t>
            </a:r>
            <a:endParaRPr lang="en-US" sz="2000" b="1" dirty="0">
              <a:solidFill>
                <a:schemeClr val="accent1"/>
              </a:solidFill>
              <a:effectLst>
                <a:outerShdw blurRad="38100" dist="38100" dir="2700000" algn="tl">
                  <a:srgbClr val="000000">
                    <a:alpha val="43137"/>
                  </a:srgbClr>
                </a:outerShdw>
              </a:effectLst>
            </a:endParaRPr>
          </a:p>
        </p:txBody>
      </p:sp>
      <p:pic>
        <p:nvPicPr>
          <p:cNvPr id="21" name="Picture 20"/>
          <p:cNvPicPr>
            <a:picLocks noChangeAspect="1"/>
          </p:cNvPicPr>
          <p:nvPr/>
        </p:nvPicPr>
        <p:blipFill>
          <a:blip r:embed="rId2"/>
          <a:stretch>
            <a:fillRect/>
          </a:stretch>
        </p:blipFill>
        <p:spPr>
          <a:xfrm>
            <a:off x="407740" y="3997296"/>
            <a:ext cx="4926259" cy="2771021"/>
          </a:xfrm>
          <a:prstGeom prst="rect">
            <a:avLst/>
          </a:prstGeom>
        </p:spPr>
      </p:pic>
      <p:pic>
        <p:nvPicPr>
          <p:cNvPr id="22" name="Picture 21"/>
          <p:cNvPicPr>
            <a:picLocks noChangeAspect="1"/>
          </p:cNvPicPr>
          <p:nvPr/>
        </p:nvPicPr>
        <p:blipFill>
          <a:blip r:embed="rId3"/>
          <a:stretch>
            <a:fillRect/>
          </a:stretch>
        </p:blipFill>
        <p:spPr>
          <a:xfrm>
            <a:off x="407740" y="668764"/>
            <a:ext cx="4926259" cy="2771020"/>
          </a:xfrm>
          <a:prstGeom prst="rect">
            <a:avLst/>
          </a:prstGeom>
        </p:spPr>
      </p:pic>
      <p:pic>
        <p:nvPicPr>
          <p:cNvPr id="23" name="Picture 22"/>
          <p:cNvPicPr>
            <a:picLocks noChangeAspect="1"/>
          </p:cNvPicPr>
          <p:nvPr/>
        </p:nvPicPr>
        <p:blipFill>
          <a:blip r:embed="rId4"/>
          <a:stretch>
            <a:fillRect/>
          </a:stretch>
        </p:blipFill>
        <p:spPr>
          <a:xfrm>
            <a:off x="5996515" y="3580974"/>
            <a:ext cx="5342467" cy="2759116"/>
          </a:xfrm>
          <a:prstGeom prst="rect">
            <a:avLst/>
          </a:prstGeom>
        </p:spPr>
      </p:pic>
      <p:sp>
        <p:nvSpPr>
          <p:cNvPr id="24" name="Rectangle 23"/>
          <p:cNvSpPr/>
          <p:nvPr/>
        </p:nvSpPr>
        <p:spPr>
          <a:xfrm>
            <a:off x="407739" y="257847"/>
            <a:ext cx="2681149" cy="400110"/>
          </a:xfrm>
          <a:prstGeom prst="rect">
            <a:avLst/>
          </a:prstGeom>
        </p:spPr>
        <p:txBody>
          <a:bodyPr wrap="square">
            <a:spAutoFit/>
          </a:bodyPr>
          <a:lstStyle/>
          <a:p>
            <a:r>
              <a:rPr lang="en-US" sz="2000" b="1" dirty="0">
                <a:solidFill>
                  <a:schemeClr val="accent1"/>
                </a:solidFill>
                <a:effectLst>
                  <a:outerShdw blurRad="38100" dist="38100" dir="2700000" algn="tl">
                    <a:srgbClr val="000000">
                      <a:alpha val="43137"/>
                    </a:srgbClr>
                  </a:outerShdw>
                </a:effectLst>
                <a:latin typeface="Times New Roman" pitchFamily="18" charset="0"/>
                <a:cs typeface="Times New Roman" pitchFamily="18" charset="0"/>
              </a:rPr>
              <a:t>Add product page</a:t>
            </a:r>
            <a:endParaRPr lang="en-US" sz="2000" b="1" dirty="0">
              <a:solidFill>
                <a:schemeClr val="accent1"/>
              </a:solidFill>
              <a:effectLst>
                <a:outerShdw blurRad="38100" dist="38100" dir="2700000" algn="tl">
                  <a:srgbClr val="000000">
                    <a:alpha val="43137"/>
                  </a:srgbClr>
                </a:outerShdw>
              </a:effectLst>
            </a:endParaRPr>
          </a:p>
        </p:txBody>
      </p:sp>
      <p:sp>
        <p:nvSpPr>
          <p:cNvPr id="25" name="Rectangle 24"/>
          <p:cNvSpPr/>
          <p:nvPr/>
        </p:nvSpPr>
        <p:spPr>
          <a:xfrm>
            <a:off x="6148139" y="3035044"/>
            <a:ext cx="2681149" cy="400110"/>
          </a:xfrm>
          <a:prstGeom prst="rect">
            <a:avLst/>
          </a:prstGeom>
        </p:spPr>
        <p:txBody>
          <a:bodyPr wrap="square">
            <a:spAutoFit/>
          </a:bodyPr>
          <a:lstStyle/>
          <a:p>
            <a:r>
              <a:rPr lang="en-US" sz="2000" b="1" dirty="0">
                <a:solidFill>
                  <a:schemeClr val="accent1"/>
                </a:solidFill>
                <a:effectLst>
                  <a:outerShdw blurRad="38100" dist="38100" dir="2700000" algn="tl">
                    <a:srgbClr val="000000">
                      <a:alpha val="43137"/>
                    </a:srgbClr>
                  </a:outerShdw>
                </a:effectLst>
                <a:latin typeface="Times New Roman" pitchFamily="18" charset="0"/>
                <a:cs typeface="Times New Roman" pitchFamily="18" charset="0"/>
              </a:rPr>
              <a:t>Admin page</a:t>
            </a:r>
            <a:endParaRPr lang="en-US" sz="2000" b="1" dirty="0">
              <a:solidFill>
                <a:schemeClr val="accent1"/>
              </a:solidFill>
              <a:effectLst>
                <a:outerShdw blurRad="38100" dist="38100" dir="2700000" algn="tl">
                  <a:srgbClr val="000000">
                    <a:alpha val="43137"/>
                  </a:srgbClr>
                </a:outerShdw>
              </a:effectLst>
            </a:endParaRPr>
          </a:p>
        </p:txBody>
      </p:sp>
      <p:sp>
        <p:nvSpPr>
          <p:cNvPr id="26" name="Google Shape;259;p19"/>
          <p:cNvSpPr txBox="1">
            <a:spLocks/>
          </p:cNvSpPr>
          <p:nvPr/>
        </p:nvSpPr>
        <p:spPr>
          <a:xfrm>
            <a:off x="7995009" y="1438649"/>
            <a:ext cx="2480182" cy="615625"/>
          </a:xfrm>
          <a:prstGeom prst="rect">
            <a:avLst/>
          </a:prstGeom>
        </p:spPr>
        <p:txBody>
          <a:bodyPr spcFirstLastPara="1" wrap="square" lIns="0" tIns="0" rIns="0" bIns="0" anchor="t" anchorCtr="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spcBef>
                <a:spcPts val="600"/>
              </a:spcBef>
              <a:buFont typeface="Arial" panose="020B0604020202020204" pitchFamily="34" charset="0"/>
              <a:buNone/>
            </a:pPr>
            <a:r>
              <a:rPr lang="en-US" sz="2500" b="1" i="1" dirty="0" err="1">
                <a:solidFill>
                  <a:srgbClr val="FF0000"/>
                </a:solidFill>
              </a:rPr>
              <a:t>PhAM</a:t>
            </a:r>
            <a:r>
              <a:rPr lang="en-US" sz="2500" b="1" i="1" dirty="0">
                <a:solidFill>
                  <a:srgbClr val="FF0000"/>
                </a:solidFill>
              </a:rPr>
              <a:t> THIEN LONG </a:t>
            </a:r>
          </a:p>
        </p:txBody>
      </p:sp>
    </p:spTree>
    <p:extLst>
      <p:ext uri="{BB962C8B-B14F-4D97-AF65-F5344CB8AC3E}">
        <p14:creationId xmlns:p14="http://schemas.microsoft.com/office/powerpoint/2010/main" val="3018071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506009" y="626444"/>
            <a:ext cx="5205590" cy="2692473"/>
          </a:xfrm>
          <a:prstGeom prst="rect">
            <a:avLst/>
          </a:prstGeom>
        </p:spPr>
      </p:pic>
      <p:pic>
        <p:nvPicPr>
          <p:cNvPr id="12" name="Picture 11"/>
          <p:cNvPicPr>
            <a:picLocks noChangeAspect="1"/>
          </p:cNvPicPr>
          <p:nvPr/>
        </p:nvPicPr>
        <p:blipFill>
          <a:blip r:embed="rId3"/>
          <a:stretch>
            <a:fillRect/>
          </a:stretch>
        </p:blipFill>
        <p:spPr>
          <a:xfrm>
            <a:off x="6591300" y="3646487"/>
            <a:ext cx="5029200" cy="2894014"/>
          </a:xfrm>
          <a:prstGeom prst="rect">
            <a:avLst/>
          </a:prstGeom>
        </p:spPr>
      </p:pic>
      <p:sp>
        <p:nvSpPr>
          <p:cNvPr id="13" name="Rectangle 12"/>
          <p:cNvSpPr/>
          <p:nvPr/>
        </p:nvSpPr>
        <p:spPr>
          <a:xfrm>
            <a:off x="877639" y="226334"/>
            <a:ext cx="2681149" cy="400110"/>
          </a:xfrm>
          <a:prstGeom prst="rect">
            <a:avLst/>
          </a:prstGeom>
        </p:spPr>
        <p:txBody>
          <a:bodyPr wrap="square">
            <a:spAutoFit/>
          </a:bodyPr>
          <a:lstStyle/>
          <a:p>
            <a:r>
              <a:rPr lang="en-US" sz="2000" b="1" dirty="0">
                <a:solidFill>
                  <a:schemeClr val="accent1"/>
                </a:solidFill>
                <a:effectLst>
                  <a:outerShdw blurRad="38100" dist="38100" dir="2700000" algn="tl">
                    <a:srgbClr val="000000">
                      <a:alpha val="43137"/>
                    </a:srgbClr>
                  </a:outerShdw>
                </a:effectLst>
                <a:latin typeface="Times New Roman" pitchFamily="18" charset="0"/>
                <a:cs typeface="Times New Roman" pitchFamily="18" charset="0"/>
              </a:rPr>
              <a:t>Shop page</a:t>
            </a:r>
            <a:endParaRPr lang="en-US" sz="2000" b="1" dirty="0">
              <a:solidFill>
                <a:schemeClr val="accent1"/>
              </a:solidFill>
              <a:effectLst>
                <a:outerShdw blurRad="38100" dist="38100" dir="2700000" algn="tl">
                  <a:srgbClr val="000000">
                    <a:alpha val="43137"/>
                  </a:srgbClr>
                </a:outerShdw>
              </a:effectLst>
            </a:endParaRPr>
          </a:p>
        </p:txBody>
      </p:sp>
      <p:sp>
        <p:nvSpPr>
          <p:cNvPr id="14" name="Google Shape;259;p19"/>
          <p:cNvSpPr txBox="1">
            <a:spLocks/>
          </p:cNvSpPr>
          <p:nvPr/>
        </p:nvSpPr>
        <p:spPr>
          <a:xfrm>
            <a:off x="7995009" y="1616449"/>
            <a:ext cx="2480182" cy="615625"/>
          </a:xfrm>
          <a:prstGeom prst="rect">
            <a:avLst/>
          </a:prstGeom>
        </p:spPr>
        <p:txBody>
          <a:bodyPr spcFirstLastPara="1" wrap="square" lIns="0" tIns="0" rIns="0" bIns="0" anchor="t" anchorCtr="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spcBef>
                <a:spcPts val="600"/>
              </a:spcBef>
              <a:buFont typeface="Arial" panose="020B0604020202020204" pitchFamily="34" charset="0"/>
              <a:buNone/>
            </a:pPr>
            <a:r>
              <a:rPr lang="en-US" sz="2500" b="1" i="1" dirty="0" err="1">
                <a:solidFill>
                  <a:srgbClr val="FF0000"/>
                </a:solidFill>
              </a:rPr>
              <a:t>PhAM</a:t>
            </a:r>
            <a:r>
              <a:rPr lang="en-US" sz="2500" b="1" i="1" dirty="0">
                <a:solidFill>
                  <a:srgbClr val="FF0000"/>
                </a:solidFill>
              </a:rPr>
              <a:t> THIEN LONG </a:t>
            </a:r>
          </a:p>
        </p:txBody>
      </p:sp>
      <p:sp>
        <p:nvSpPr>
          <p:cNvPr id="15" name="Rectangle 14"/>
          <p:cNvSpPr/>
          <p:nvPr/>
        </p:nvSpPr>
        <p:spPr>
          <a:xfrm>
            <a:off x="6897439" y="3071134"/>
            <a:ext cx="2681149" cy="400110"/>
          </a:xfrm>
          <a:prstGeom prst="rect">
            <a:avLst/>
          </a:prstGeom>
        </p:spPr>
        <p:txBody>
          <a:bodyPr wrap="square">
            <a:spAutoFit/>
          </a:bodyPr>
          <a:lstStyle/>
          <a:p>
            <a:r>
              <a:rPr lang="en-US" sz="2000" b="1" dirty="0">
                <a:solidFill>
                  <a:schemeClr val="accent1"/>
                </a:solidFill>
                <a:effectLst>
                  <a:outerShdw blurRad="38100" dist="38100" dir="2700000" algn="tl">
                    <a:srgbClr val="000000">
                      <a:alpha val="43137"/>
                    </a:srgbClr>
                  </a:outerShdw>
                </a:effectLst>
                <a:latin typeface="Times New Roman" pitchFamily="18" charset="0"/>
                <a:cs typeface="Times New Roman" pitchFamily="18" charset="0"/>
              </a:rPr>
              <a:t>Home page</a:t>
            </a:r>
            <a:endParaRPr lang="en-US" sz="2000" b="1" dirty="0">
              <a:solidFill>
                <a:schemeClr val="accent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34266432"/>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318</TotalTime>
  <Words>870</Words>
  <Application>Microsoft Office PowerPoint</Application>
  <PresentationFormat>Widescreen</PresentationFormat>
  <Paragraphs>89</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Atma</vt:lpstr>
      <vt:lpstr>Georgia</vt:lpstr>
      <vt:lpstr>Imprint MT Shadow</vt:lpstr>
      <vt:lpstr>Quicksand</vt:lpstr>
      <vt:lpstr>Quicksand Light</vt:lpstr>
      <vt:lpstr>Times New Roman</vt:lpstr>
      <vt:lpstr>Tw Cen MT</vt:lpstr>
      <vt:lpstr>Wingdings 3</vt:lpstr>
      <vt:lpstr>Droplet</vt:lpstr>
      <vt:lpstr>PowerPoint Presentation</vt:lpstr>
      <vt:lpstr>Introduce</vt:lpstr>
      <vt:lpstr>PowerPoint Presentation</vt:lpstr>
      <vt:lpstr>Customers' convenience and benefits</vt:lpstr>
      <vt:lpstr>Active Method</vt:lpstr>
      <vt:lpstr>Advantages </vt:lpstr>
      <vt:lpstr>Specific Job Details Of Each Member</vt:lpstr>
      <vt:lpstr>PowerPoint Presentation</vt:lpstr>
      <vt:lpstr>PowerPoint Presentation</vt:lpstr>
      <vt:lpstr>PowerPoint Presentation</vt:lpstr>
      <vt:lpstr>PowerPoint Presentation</vt:lpstr>
      <vt:lpstr>PowerPoint Presentation</vt:lpstr>
      <vt:lpstr>PowerPoint Presentation</vt:lpstr>
      <vt:lpstr>Defect </vt:lpstr>
      <vt:lpstr>Thank you so much for listening to our presentation today</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Royy</dc:creator>
  <cp:lastModifiedBy>Nguyen Thi Anh Thu</cp:lastModifiedBy>
  <cp:revision>149</cp:revision>
  <dcterms:created xsi:type="dcterms:W3CDTF">2021-10-31T03:50:49Z</dcterms:created>
  <dcterms:modified xsi:type="dcterms:W3CDTF">2021-11-01T02:46:16Z</dcterms:modified>
</cp:coreProperties>
</file>